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93" r:id="rId3"/>
    <p:sldId id="278" r:id="rId4"/>
    <p:sldId id="280" r:id="rId5"/>
    <p:sldId id="281" r:id="rId6"/>
    <p:sldId id="294" r:id="rId7"/>
    <p:sldId id="295" r:id="rId8"/>
    <p:sldId id="279" r:id="rId9"/>
    <p:sldId id="283" r:id="rId10"/>
    <p:sldId id="282" r:id="rId11"/>
    <p:sldId id="284" r:id="rId12"/>
    <p:sldId id="285" r:id="rId13"/>
    <p:sldId id="286" r:id="rId14"/>
    <p:sldId id="287" r:id="rId15"/>
    <p:sldId id="28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86" autoAdjust="0"/>
    <p:restoredTop sz="88889" autoAdjust="0"/>
  </p:normalViewPr>
  <p:slideViewPr>
    <p:cSldViewPr snapToGrid="0">
      <p:cViewPr varScale="1">
        <p:scale>
          <a:sx n="100" d="100"/>
          <a:sy n="100" d="100"/>
        </p:scale>
        <p:origin x="39" y="1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32454C-695A-435D-ABDF-B74ABE95B8D5}" type="datetimeFigureOut">
              <a:rPr lang="en-US" smtClean="0"/>
              <a:t>4/12/2023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E6BC27-BE06-4736-9B4B-FE9EF4EE557B}" type="slidenum">
              <a:rPr lang="en-US" smtClean="0"/>
              <a:t>‹#›</a:t>
            </a:fld>
            <a:endParaRPr lang="en-US"/>
          </a:p>
        </p:txBody>
      </p:sp>
    </p:spTree>
    <p:extLst>
      <p:ext uri="{BB962C8B-B14F-4D97-AF65-F5344CB8AC3E}">
        <p14:creationId xmlns:p14="http://schemas.microsoft.com/office/powerpoint/2010/main" val="887556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biorxiv.org/content/10.1101/2022.11.18.517004v2"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www.vice.com/en/article/wxje8n/researchers-use-ai-to-generate-images-based-on-peoples-brain-activity"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cmrr.umn.edu/"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radiologykey.com/image-resolution-pixel-and-voxel-size/"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radiopaedia.org/articles/spatial-resolution-mri-2?lang=u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ecd.ai/en/catalogue/metrics/learned-perceptual-image-patch-similarity-%28lpips%29"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openreview.net/pdf?id=VXqNHWh3LL"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False_discovery_rate"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www.publichealth.columbia.edu/research/population-health-methods/false-discovery-rat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A new method based on a diffusion model (DM) to reconstruct images from human brain activity obtained via functional magnetic resonance imaging (fMRI) termed Stable Diffusion has been proposed by researchers. They rely on a latent diffusion model (LDM) termed Stable Diffusion. </a:t>
            </a:r>
            <a:r>
              <a:rPr lang="en-US" b="0" i="0" dirty="0">
                <a:effectLst/>
                <a:latin typeface="-apple-system"/>
                <a:hlinkClick r:id="rId3"/>
              </a:rPr>
              <a:t>The researchers found that they could reconstruct high-resolution and highly accurate images from brain activity by using the popular Stable Diffusion image generation model</a:t>
            </a:r>
            <a:r>
              <a:rPr lang="en-US" b="1" i="0" u="none" strike="noStrike" baseline="30000" dirty="0">
                <a:effectLst/>
                <a:latin typeface="-apple-system"/>
                <a:hlinkClick r:id="rId3"/>
              </a:rPr>
              <a:t>1</a:t>
            </a:r>
            <a:r>
              <a:rPr lang="en-US" b="1" i="0" u="none" strike="noStrike" baseline="30000" dirty="0">
                <a:effectLst/>
                <a:latin typeface="-apple-system"/>
                <a:hlinkClick r:id="rId4"/>
              </a:rPr>
              <a:t>2</a:t>
            </a:r>
            <a:r>
              <a:rPr lang="en-US" b="0" i="0" dirty="0">
                <a:solidFill>
                  <a:srgbClr val="111111"/>
                </a:solidFill>
                <a:effectLst/>
                <a:latin typeface="-apple-system"/>
              </a:rPr>
              <a:t>.</a:t>
            </a:r>
            <a:endParaRPr lang="en-US" dirty="0"/>
          </a:p>
        </p:txBody>
      </p:sp>
      <p:sp>
        <p:nvSpPr>
          <p:cNvPr id="4" name="Slide Number Placeholder 3"/>
          <p:cNvSpPr>
            <a:spLocks noGrp="1"/>
          </p:cNvSpPr>
          <p:nvPr>
            <p:ph type="sldNum" sz="quarter" idx="5"/>
          </p:nvPr>
        </p:nvSpPr>
        <p:spPr/>
        <p:txBody>
          <a:bodyPr/>
          <a:lstStyle/>
          <a:p>
            <a:fld id="{F5E6BC27-BE06-4736-9B4B-FE9EF4EE557B}" type="slidenum">
              <a:rPr lang="en-US" smtClean="0"/>
              <a:t>3</a:t>
            </a:fld>
            <a:endParaRPr lang="en-US"/>
          </a:p>
        </p:txBody>
      </p:sp>
    </p:spTree>
    <p:extLst>
      <p:ext uri="{BB962C8B-B14F-4D97-AF65-F5344CB8AC3E}">
        <p14:creationId xmlns:p14="http://schemas.microsoft.com/office/powerpoint/2010/main" val="529549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entury Gothic" panose="020B0502020202020204" pitchFamily="34" charset="0"/>
              </a:rPr>
              <a:t>The Natural Scenes Dataset (NSD) is a large-scale fMRI dataset conducted at ultra-high-field (7T) strength at the </a:t>
            </a:r>
            <a:r>
              <a:rPr lang="en-US" b="0" i="0" dirty="0">
                <a:effectLst/>
                <a:latin typeface="Century Gothic" panose="020B0502020202020204" pitchFamily="34" charset="0"/>
                <a:hlinkClick r:id="rId3"/>
              </a:rPr>
              <a:t>Center of Magnetic Resonance Research (CMRR)</a:t>
            </a:r>
            <a:r>
              <a:rPr lang="en-US" b="0" i="0" dirty="0">
                <a:solidFill>
                  <a:srgbClr val="000000"/>
                </a:solidFill>
                <a:effectLst/>
                <a:latin typeface="Century Gothic" panose="020B0502020202020204" pitchFamily="34" charset="0"/>
              </a:rPr>
              <a:t> at the University of Minnesota. The dataset consists of whole-brain, high-resolution (1.8-mm isotropic, 1.6-s sampling rate) fMRI measurements of 8 healthy adult subjects while they viewed thousands of color natural scenes over the course of 30–40 scan sessions. While viewing these images, subjects were engaged in a continuous recognition task in which they reported whether they had seen each given image at any point in the experiment. These data constitute a massive benchmark dataset for computational models of visual representation and cognition, and can support a wide range of scientific inquiry.</a:t>
            </a:r>
            <a:br>
              <a:rPr lang="en-US" dirty="0"/>
            </a:br>
            <a:endParaRPr lang="en-US" dirty="0"/>
          </a:p>
        </p:txBody>
      </p:sp>
      <p:sp>
        <p:nvSpPr>
          <p:cNvPr id="4" name="Slide Number Placeholder 3"/>
          <p:cNvSpPr>
            <a:spLocks noGrp="1"/>
          </p:cNvSpPr>
          <p:nvPr>
            <p:ph type="sldNum" sz="quarter" idx="5"/>
          </p:nvPr>
        </p:nvSpPr>
        <p:spPr/>
        <p:txBody>
          <a:bodyPr/>
          <a:lstStyle/>
          <a:p>
            <a:fld id="{F5E6BC27-BE06-4736-9B4B-FE9EF4EE557B}" type="slidenum">
              <a:rPr lang="en-US" smtClean="0"/>
              <a:t>4</a:t>
            </a:fld>
            <a:endParaRPr lang="en-US"/>
          </a:p>
        </p:txBody>
      </p:sp>
    </p:spTree>
    <p:extLst>
      <p:ext uri="{BB962C8B-B14F-4D97-AF65-F5344CB8AC3E}">
        <p14:creationId xmlns:p14="http://schemas.microsoft.com/office/powerpoint/2010/main" val="314223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Auxiliary fMRI experiments. Data from the </a:t>
            </a:r>
            <a:r>
              <a:rPr lang="en-US" dirty="0" err="1"/>
              <a:t>pRF</a:t>
            </a:r>
            <a:r>
              <a:rPr lang="en-US" dirty="0"/>
              <a:t> and </a:t>
            </a:r>
            <a:r>
              <a:rPr lang="en-US" dirty="0" err="1"/>
              <a:t>fLoc</a:t>
            </a:r>
            <a:r>
              <a:rPr lang="en-US" dirty="0"/>
              <a:t> experiments were used to define retinotopic visual areas and category-selective regions, respectively. Resting-state data were collected before and after the NSD runs in a subset of the NSD core sessions (totaling 100 or 180 min per participant). b, Available measures. Examples of the actual data are depicted. c, Participant selection. Data quality from the initial screening session was used to rank a set of 14 participants. On the right is an illustration of one measure contributing to the ranking—specifically, variance explained in the </a:t>
            </a:r>
            <a:r>
              <a:rPr lang="en-US" dirty="0" err="1"/>
              <a:t>fLoc</a:t>
            </a:r>
            <a:r>
              <a:rPr lang="en-US" dirty="0"/>
              <a:t> experiment (one slice per participant; identical color range). The inset compares the participant ranking against the b3 noise ceiling calculated on the full NSD dataset. A line fit to the eight NSD participants (gold dots) is extrapolated to predict noise ceilings for the individuals who were not selected for participation in the NSD (red circles). d, Metrics of data quality (for details, see ‘Data quality metrics’ in the Methods). Results for individual participants (thin colored lines) and the median across participants (thick black line) are shown. The insets show detail on </a:t>
            </a:r>
            <a:r>
              <a:rPr lang="en-US" dirty="0" err="1"/>
              <a:t>tSNR</a:t>
            </a:r>
            <a:r>
              <a:rPr lang="en-US" dirty="0"/>
              <a:t> and head motion for one sample run </a:t>
            </a:r>
            <a:r>
              <a:rPr lang="ru-RU" dirty="0"/>
              <a:t> </a:t>
            </a:r>
            <a:endParaRPr lang="en-US" dirty="0"/>
          </a:p>
        </p:txBody>
      </p:sp>
      <p:sp>
        <p:nvSpPr>
          <p:cNvPr id="4" name="Slide Number Placeholder 3"/>
          <p:cNvSpPr>
            <a:spLocks noGrp="1"/>
          </p:cNvSpPr>
          <p:nvPr>
            <p:ph type="sldNum" sz="quarter" idx="5"/>
          </p:nvPr>
        </p:nvSpPr>
        <p:spPr/>
        <p:txBody>
          <a:bodyPr/>
          <a:lstStyle/>
          <a:p>
            <a:fld id="{F5E6BC27-BE06-4736-9B4B-FE9EF4EE557B}" type="slidenum">
              <a:rPr lang="en-US" smtClean="0"/>
              <a:t>5</a:t>
            </a:fld>
            <a:endParaRPr lang="en-US"/>
          </a:p>
        </p:txBody>
      </p:sp>
    </p:spTree>
    <p:extLst>
      <p:ext uri="{BB962C8B-B14F-4D97-AF65-F5344CB8AC3E}">
        <p14:creationId xmlns:p14="http://schemas.microsoft.com/office/powerpoint/2010/main" val="177240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Stochastic Differential equations, ordinary differential equations</a:t>
            </a:r>
          </a:p>
        </p:txBody>
      </p:sp>
      <p:sp>
        <p:nvSpPr>
          <p:cNvPr id="4" name="Slide Number Placeholder 3"/>
          <p:cNvSpPr>
            <a:spLocks noGrp="1"/>
          </p:cNvSpPr>
          <p:nvPr>
            <p:ph type="sldNum" sz="quarter" idx="5"/>
          </p:nvPr>
        </p:nvSpPr>
        <p:spPr/>
        <p:txBody>
          <a:bodyPr/>
          <a:lstStyle/>
          <a:p>
            <a:fld id="{F5E6BC27-BE06-4736-9B4B-FE9EF4EE557B}" type="slidenum">
              <a:rPr lang="en-US" smtClean="0"/>
              <a:t>6</a:t>
            </a:fld>
            <a:endParaRPr lang="en-US"/>
          </a:p>
        </p:txBody>
      </p:sp>
    </p:spTree>
    <p:extLst>
      <p:ext uri="{BB962C8B-B14F-4D97-AF65-F5344CB8AC3E}">
        <p14:creationId xmlns:p14="http://schemas.microsoft.com/office/powerpoint/2010/main" val="2929288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E6BC27-BE06-4736-9B4B-FE9EF4EE557B}" type="slidenum">
              <a:rPr lang="en-US" smtClean="0"/>
              <a:t>9</a:t>
            </a:fld>
            <a:endParaRPr lang="en-US"/>
          </a:p>
        </p:txBody>
      </p:sp>
    </p:spTree>
    <p:extLst>
      <p:ext uri="{BB962C8B-B14F-4D97-AF65-F5344CB8AC3E}">
        <p14:creationId xmlns:p14="http://schemas.microsoft.com/office/powerpoint/2010/main" val="2487938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A voxel is the volume element defined in 3D space. Its dimensions are given by the pixel, together with the thickness of the slice (the measurement along the third axis). </a:t>
            </a:r>
            <a:r>
              <a:rPr lang="en-US" b="0" i="0" dirty="0">
                <a:effectLst/>
                <a:latin typeface="-apple-system"/>
                <a:hlinkClick r:id="rId3"/>
              </a:rPr>
              <a:t>Slice thicknesses in clinical MRI vary from a maximum near 5 mm, achieved using 2D </a:t>
            </a:r>
            <a:r>
              <a:rPr lang="en-US" b="0" i="0" dirty="0" err="1">
                <a:effectLst/>
                <a:latin typeface="-apple-system"/>
                <a:hlinkClick r:id="rId3"/>
              </a:rPr>
              <a:t>multislice</a:t>
            </a:r>
            <a:r>
              <a:rPr lang="en-US" b="0" i="0" dirty="0">
                <a:effectLst/>
                <a:latin typeface="-apple-system"/>
                <a:hlinkClick r:id="rId3"/>
              </a:rPr>
              <a:t> imaging, to submillimeter, achieved with 3D scan techniques</a:t>
            </a:r>
            <a:r>
              <a:rPr lang="en-US" b="1" i="0" u="none" strike="noStrike" baseline="30000" dirty="0">
                <a:effectLst/>
                <a:latin typeface="-apple-system"/>
                <a:hlinkClick r:id="rId3"/>
              </a:rPr>
              <a:t>1</a:t>
            </a:r>
            <a:r>
              <a:rPr lang="en-US" b="1" i="0" u="none" strike="noStrike" baseline="30000" dirty="0">
                <a:effectLst/>
                <a:latin typeface="-apple-system"/>
                <a:hlinkClick r:id="rId4"/>
              </a:rPr>
              <a:t>2</a:t>
            </a:r>
            <a:r>
              <a:rPr lang="en-US" b="0" i="0" dirty="0">
                <a:solidFill>
                  <a:srgbClr val="111111"/>
                </a:solidFill>
                <a:effectLst/>
                <a:latin typeface="-apple-system"/>
              </a:rPr>
              <a:t>.</a:t>
            </a:r>
            <a:endParaRPr lang="en-US" dirty="0"/>
          </a:p>
        </p:txBody>
      </p:sp>
      <p:sp>
        <p:nvSpPr>
          <p:cNvPr id="4" name="Slide Number Placeholder 3"/>
          <p:cNvSpPr>
            <a:spLocks noGrp="1"/>
          </p:cNvSpPr>
          <p:nvPr>
            <p:ph type="sldNum" sz="quarter" idx="5"/>
          </p:nvPr>
        </p:nvSpPr>
        <p:spPr/>
        <p:txBody>
          <a:bodyPr/>
          <a:lstStyle/>
          <a:p>
            <a:fld id="{F5E6BC27-BE06-4736-9B4B-FE9EF4EE557B}" type="slidenum">
              <a:rPr lang="en-US" smtClean="0"/>
              <a:t>11</a:t>
            </a:fld>
            <a:endParaRPr lang="en-US"/>
          </a:p>
        </p:txBody>
      </p:sp>
    </p:spTree>
    <p:extLst>
      <p:ext uri="{BB962C8B-B14F-4D97-AF65-F5344CB8AC3E}">
        <p14:creationId xmlns:p14="http://schemas.microsoft.com/office/powerpoint/2010/main" val="2169587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E6BC27-BE06-4736-9B4B-FE9EF4EE557B}" type="slidenum">
              <a:rPr lang="en-US" smtClean="0"/>
              <a:t>12</a:t>
            </a:fld>
            <a:endParaRPr lang="en-US"/>
          </a:p>
        </p:txBody>
      </p:sp>
    </p:spTree>
    <p:extLst>
      <p:ext uri="{BB962C8B-B14F-4D97-AF65-F5344CB8AC3E}">
        <p14:creationId xmlns:p14="http://schemas.microsoft.com/office/powerpoint/2010/main" val="3692167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Perceptual similarity metrics (PSMs) are calculated by using a deep neural network to extract a high-dimensional feature representation for each image. The LPIPS distance between two images is calculated as the mean squared distance between the corresponding feature representations. </a:t>
            </a:r>
            <a:r>
              <a:rPr lang="en-US" b="0" i="0" u="sng" dirty="0">
                <a:solidFill>
                  <a:srgbClr val="111111"/>
                </a:solidFill>
                <a:effectLst/>
                <a:latin typeface="-apple-system"/>
              </a:rPr>
              <a:t>The final LPIPS score is the value of the LPIPS distance calculated in step 2</a:t>
            </a:r>
            <a:r>
              <a:rPr lang="en-US" b="1" i="0" u="none" strike="noStrike" baseline="30000" dirty="0">
                <a:effectLst/>
                <a:latin typeface="-apple-system"/>
                <a:hlinkClick r:id="rId3"/>
              </a:rPr>
              <a:t>1</a:t>
            </a:r>
            <a:r>
              <a:rPr lang="en-US" b="0" i="0" dirty="0">
                <a:solidFill>
                  <a:srgbClr val="111111"/>
                </a:solidFill>
                <a:effectLst/>
                <a:latin typeface="-apple-system"/>
              </a:rPr>
              <a:t>. </a:t>
            </a:r>
            <a:r>
              <a:rPr lang="en-US" b="0" i="0" dirty="0">
                <a:effectLst/>
                <a:latin typeface="-apple-system"/>
                <a:hlinkClick r:id="rId4"/>
              </a:rPr>
              <a:t>Other PSMs use similar methods</a:t>
            </a:r>
            <a:endParaRPr lang="en-US" dirty="0"/>
          </a:p>
        </p:txBody>
      </p:sp>
      <p:sp>
        <p:nvSpPr>
          <p:cNvPr id="4" name="Slide Number Placeholder 3"/>
          <p:cNvSpPr>
            <a:spLocks noGrp="1"/>
          </p:cNvSpPr>
          <p:nvPr>
            <p:ph type="sldNum" sz="quarter" idx="5"/>
          </p:nvPr>
        </p:nvSpPr>
        <p:spPr/>
        <p:txBody>
          <a:bodyPr/>
          <a:lstStyle/>
          <a:p>
            <a:fld id="{F5E6BC27-BE06-4736-9B4B-FE9EF4EE557B}" type="slidenum">
              <a:rPr lang="en-US" smtClean="0"/>
              <a:t>13</a:t>
            </a:fld>
            <a:endParaRPr lang="en-US"/>
          </a:p>
        </p:txBody>
      </p:sp>
    </p:spTree>
    <p:extLst>
      <p:ext uri="{BB962C8B-B14F-4D97-AF65-F5344CB8AC3E}">
        <p14:creationId xmlns:p14="http://schemas.microsoft.com/office/powerpoint/2010/main" val="3888582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The False Discovery Rate (FDR) procedure is a method of conceptualizing the rate of type I errors in null hypothesis testing when conducting multiple comparisons. </a:t>
            </a:r>
            <a:r>
              <a:rPr lang="en-US" b="0" i="0" dirty="0">
                <a:effectLst/>
                <a:latin typeface="-apple-system"/>
                <a:hlinkClick r:id="rId3"/>
              </a:rPr>
              <a:t>FDR-controlling procedures are designed to control the FDR, which is the expected proportion of “discoveries” (rejected null hypotheses) that are false (incorrect rejections of null hypotheses)</a:t>
            </a:r>
            <a:r>
              <a:rPr lang="en-US" b="1" i="0" u="none" strike="noStrike" baseline="30000" dirty="0">
                <a:effectLst/>
                <a:latin typeface="-apple-system"/>
                <a:hlinkClick r:id="rId3"/>
              </a:rPr>
              <a:t>1</a:t>
            </a:r>
            <a:r>
              <a:rPr lang="en-US" b="0" i="0" dirty="0">
                <a:solidFill>
                  <a:srgbClr val="111111"/>
                </a:solidFill>
                <a:effectLst/>
                <a:latin typeface="-apple-system"/>
              </a:rPr>
              <a:t>. </a:t>
            </a:r>
            <a:r>
              <a:rPr lang="en-US" b="0" i="0" dirty="0">
                <a:effectLst/>
                <a:latin typeface="-apple-system"/>
                <a:hlinkClick r:id="rId4"/>
              </a:rPr>
              <a:t>Controlling for the false discovery rate (FDR) is a way to identify as many significant features as possible while incurring a relatively low proportion of false positives</a:t>
            </a:r>
            <a:r>
              <a:rPr lang="en-US" b="1" i="0" u="none" strike="noStrike" baseline="30000" dirty="0">
                <a:effectLst/>
                <a:latin typeface="-apple-system"/>
                <a:hlinkClick r:id="rId4"/>
              </a:rPr>
              <a:t>2</a:t>
            </a:r>
            <a:endParaRPr lang="en-US" dirty="0"/>
          </a:p>
        </p:txBody>
      </p:sp>
      <p:sp>
        <p:nvSpPr>
          <p:cNvPr id="4" name="Slide Number Placeholder 3"/>
          <p:cNvSpPr>
            <a:spLocks noGrp="1"/>
          </p:cNvSpPr>
          <p:nvPr>
            <p:ph type="sldNum" sz="quarter" idx="5"/>
          </p:nvPr>
        </p:nvSpPr>
        <p:spPr/>
        <p:txBody>
          <a:bodyPr/>
          <a:lstStyle/>
          <a:p>
            <a:fld id="{F5E6BC27-BE06-4736-9B4B-FE9EF4EE557B}" type="slidenum">
              <a:rPr lang="en-US" smtClean="0"/>
              <a:t>14</a:t>
            </a:fld>
            <a:endParaRPr lang="en-US"/>
          </a:p>
        </p:txBody>
      </p:sp>
    </p:spTree>
    <p:extLst>
      <p:ext uri="{BB962C8B-B14F-4D97-AF65-F5344CB8AC3E}">
        <p14:creationId xmlns:p14="http://schemas.microsoft.com/office/powerpoint/2010/main" val="41630547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7450E-70B2-CF2F-4C14-B00019122C4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E3D7475-EDAD-E72D-A88A-C10EEDD739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94FC6C-3923-90C2-05AE-8C33DC432D7A}"/>
              </a:ext>
            </a:extLst>
          </p:cNvPr>
          <p:cNvSpPr>
            <a:spLocks noGrp="1"/>
          </p:cNvSpPr>
          <p:nvPr>
            <p:ph type="dt" sz="half" idx="10"/>
          </p:nvPr>
        </p:nvSpPr>
        <p:spPr/>
        <p:txBody>
          <a:bodyPr/>
          <a:lstStyle/>
          <a:p>
            <a:fld id="{0E9F97DE-0637-45CD-B84F-CF8C495C67FE}" type="datetimeFigureOut">
              <a:rPr lang="en-US" smtClean="0"/>
              <a:t>4/12/2023</a:t>
            </a:fld>
            <a:endParaRPr lang="en-US"/>
          </a:p>
        </p:txBody>
      </p:sp>
      <p:sp>
        <p:nvSpPr>
          <p:cNvPr id="5" name="Footer Placeholder 4">
            <a:extLst>
              <a:ext uri="{FF2B5EF4-FFF2-40B4-BE49-F238E27FC236}">
                <a16:creationId xmlns:a16="http://schemas.microsoft.com/office/drawing/2014/main" id="{D396FBC4-C5AA-7083-CF85-E06A4D04B7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A3E080-97AE-DDEA-74E1-C7535C2C602D}"/>
              </a:ext>
            </a:extLst>
          </p:cNvPr>
          <p:cNvSpPr>
            <a:spLocks noGrp="1"/>
          </p:cNvSpPr>
          <p:nvPr>
            <p:ph type="sldNum" sz="quarter" idx="12"/>
          </p:nvPr>
        </p:nvSpPr>
        <p:spPr/>
        <p:txBody>
          <a:bodyPr/>
          <a:lstStyle/>
          <a:p>
            <a:fld id="{A0822ECB-4D51-414B-AE2C-B34D16DE46FD}" type="slidenum">
              <a:rPr lang="en-US" smtClean="0"/>
              <a:t>‹#›</a:t>
            </a:fld>
            <a:endParaRPr lang="en-US"/>
          </a:p>
        </p:txBody>
      </p:sp>
    </p:spTree>
    <p:extLst>
      <p:ext uri="{BB962C8B-B14F-4D97-AF65-F5344CB8AC3E}">
        <p14:creationId xmlns:p14="http://schemas.microsoft.com/office/powerpoint/2010/main" val="3687920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C77A7-C92A-6309-9C28-488995753DA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682075-EC17-A77E-9C2E-5F20CEC32F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65391-6310-BC21-C30C-A0AD7006984E}"/>
              </a:ext>
            </a:extLst>
          </p:cNvPr>
          <p:cNvSpPr>
            <a:spLocks noGrp="1"/>
          </p:cNvSpPr>
          <p:nvPr>
            <p:ph type="dt" sz="half" idx="10"/>
          </p:nvPr>
        </p:nvSpPr>
        <p:spPr/>
        <p:txBody>
          <a:bodyPr/>
          <a:lstStyle/>
          <a:p>
            <a:fld id="{0E9F97DE-0637-45CD-B84F-CF8C495C67FE}" type="datetimeFigureOut">
              <a:rPr lang="en-US" smtClean="0"/>
              <a:t>4/12/2023</a:t>
            </a:fld>
            <a:endParaRPr lang="en-US"/>
          </a:p>
        </p:txBody>
      </p:sp>
      <p:sp>
        <p:nvSpPr>
          <p:cNvPr id="5" name="Footer Placeholder 4">
            <a:extLst>
              <a:ext uri="{FF2B5EF4-FFF2-40B4-BE49-F238E27FC236}">
                <a16:creationId xmlns:a16="http://schemas.microsoft.com/office/drawing/2014/main" id="{17B23F97-C51E-744E-3DD0-610117C42F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9D25B2-7DAB-797D-B850-B64D9733B827}"/>
              </a:ext>
            </a:extLst>
          </p:cNvPr>
          <p:cNvSpPr>
            <a:spLocks noGrp="1"/>
          </p:cNvSpPr>
          <p:nvPr>
            <p:ph type="sldNum" sz="quarter" idx="12"/>
          </p:nvPr>
        </p:nvSpPr>
        <p:spPr/>
        <p:txBody>
          <a:bodyPr/>
          <a:lstStyle/>
          <a:p>
            <a:fld id="{A0822ECB-4D51-414B-AE2C-B34D16DE46FD}" type="slidenum">
              <a:rPr lang="en-US" smtClean="0"/>
              <a:t>‹#›</a:t>
            </a:fld>
            <a:endParaRPr lang="en-US"/>
          </a:p>
        </p:txBody>
      </p:sp>
    </p:spTree>
    <p:extLst>
      <p:ext uri="{BB962C8B-B14F-4D97-AF65-F5344CB8AC3E}">
        <p14:creationId xmlns:p14="http://schemas.microsoft.com/office/powerpoint/2010/main" val="167485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F6B7DB-391E-799B-043D-635B0157C95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084736-2E6D-DCB4-9DA0-3FCFF210F9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ABE900-1002-9AD5-B994-C50FF25967FE}"/>
              </a:ext>
            </a:extLst>
          </p:cNvPr>
          <p:cNvSpPr>
            <a:spLocks noGrp="1"/>
          </p:cNvSpPr>
          <p:nvPr>
            <p:ph type="dt" sz="half" idx="10"/>
          </p:nvPr>
        </p:nvSpPr>
        <p:spPr/>
        <p:txBody>
          <a:bodyPr/>
          <a:lstStyle/>
          <a:p>
            <a:fld id="{0E9F97DE-0637-45CD-B84F-CF8C495C67FE}" type="datetimeFigureOut">
              <a:rPr lang="en-US" smtClean="0"/>
              <a:t>4/12/2023</a:t>
            </a:fld>
            <a:endParaRPr lang="en-US"/>
          </a:p>
        </p:txBody>
      </p:sp>
      <p:sp>
        <p:nvSpPr>
          <p:cNvPr id="5" name="Footer Placeholder 4">
            <a:extLst>
              <a:ext uri="{FF2B5EF4-FFF2-40B4-BE49-F238E27FC236}">
                <a16:creationId xmlns:a16="http://schemas.microsoft.com/office/drawing/2014/main" id="{C586EA89-0EA3-5479-1661-87EA2BB307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4D4556-60A5-5F08-C00D-788E43ADFF1C}"/>
              </a:ext>
            </a:extLst>
          </p:cNvPr>
          <p:cNvSpPr>
            <a:spLocks noGrp="1"/>
          </p:cNvSpPr>
          <p:nvPr>
            <p:ph type="sldNum" sz="quarter" idx="12"/>
          </p:nvPr>
        </p:nvSpPr>
        <p:spPr/>
        <p:txBody>
          <a:bodyPr/>
          <a:lstStyle/>
          <a:p>
            <a:fld id="{A0822ECB-4D51-414B-AE2C-B34D16DE46FD}" type="slidenum">
              <a:rPr lang="en-US" smtClean="0"/>
              <a:t>‹#›</a:t>
            </a:fld>
            <a:endParaRPr lang="en-US"/>
          </a:p>
        </p:txBody>
      </p:sp>
    </p:spTree>
    <p:extLst>
      <p:ext uri="{BB962C8B-B14F-4D97-AF65-F5344CB8AC3E}">
        <p14:creationId xmlns:p14="http://schemas.microsoft.com/office/powerpoint/2010/main" val="859894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C2281-3375-F5F4-67C4-9D7665B857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87EBA5-7348-2DF8-C9F6-9B034535543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11F31E-D55A-AF1E-891C-3051A445BD61}"/>
              </a:ext>
            </a:extLst>
          </p:cNvPr>
          <p:cNvSpPr>
            <a:spLocks noGrp="1"/>
          </p:cNvSpPr>
          <p:nvPr>
            <p:ph type="dt" sz="half" idx="10"/>
          </p:nvPr>
        </p:nvSpPr>
        <p:spPr/>
        <p:txBody>
          <a:bodyPr/>
          <a:lstStyle/>
          <a:p>
            <a:fld id="{0E9F97DE-0637-45CD-B84F-CF8C495C67FE}" type="datetimeFigureOut">
              <a:rPr lang="en-US" smtClean="0"/>
              <a:t>4/12/2023</a:t>
            </a:fld>
            <a:endParaRPr lang="en-US"/>
          </a:p>
        </p:txBody>
      </p:sp>
      <p:sp>
        <p:nvSpPr>
          <p:cNvPr id="5" name="Footer Placeholder 4">
            <a:extLst>
              <a:ext uri="{FF2B5EF4-FFF2-40B4-BE49-F238E27FC236}">
                <a16:creationId xmlns:a16="http://schemas.microsoft.com/office/drawing/2014/main" id="{1A0601DB-338D-1795-925D-397FE69E77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E9A108-70E7-1644-E2C4-49AE42D49417}"/>
              </a:ext>
            </a:extLst>
          </p:cNvPr>
          <p:cNvSpPr>
            <a:spLocks noGrp="1"/>
          </p:cNvSpPr>
          <p:nvPr>
            <p:ph type="sldNum" sz="quarter" idx="12"/>
          </p:nvPr>
        </p:nvSpPr>
        <p:spPr/>
        <p:txBody>
          <a:bodyPr/>
          <a:lstStyle/>
          <a:p>
            <a:fld id="{A0822ECB-4D51-414B-AE2C-B34D16DE46FD}" type="slidenum">
              <a:rPr lang="en-US" smtClean="0"/>
              <a:t>‹#›</a:t>
            </a:fld>
            <a:endParaRPr lang="en-US"/>
          </a:p>
        </p:txBody>
      </p:sp>
    </p:spTree>
    <p:extLst>
      <p:ext uri="{BB962C8B-B14F-4D97-AF65-F5344CB8AC3E}">
        <p14:creationId xmlns:p14="http://schemas.microsoft.com/office/powerpoint/2010/main" val="3546617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BEC1-0FAF-5021-E1E2-A0D16BB0C7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75A04BE-D39A-786E-6D8B-65546FBD6B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F1244D-9680-4499-B7A7-0AC923B32129}"/>
              </a:ext>
            </a:extLst>
          </p:cNvPr>
          <p:cNvSpPr>
            <a:spLocks noGrp="1"/>
          </p:cNvSpPr>
          <p:nvPr>
            <p:ph type="dt" sz="half" idx="10"/>
          </p:nvPr>
        </p:nvSpPr>
        <p:spPr/>
        <p:txBody>
          <a:bodyPr/>
          <a:lstStyle/>
          <a:p>
            <a:fld id="{0E9F97DE-0637-45CD-B84F-CF8C495C67FE}" type="datetimeFigureOut">
              <a:rPr lang="en-US" smtClean="0"/>
              <a:t>4/12/2023</a:t>
            </a:fld>
            <a:endParaRPr lang="en-US"/>
          </a:p>
        </p:txBody>
      </p:sp>
      <p:sp>
        <p:nvSpPr>
          <p:cNvPr id="5" name="Footer Placeholder 4">
            <a:extLst>
              <a:ext uri="{FF2B5EF4-FFF2-40B4-BE49-F238E27FC236}">
                <a16:creationId xmlns:a16="http://schemas.microsoft.com/office/drawing/2014/main" id="{269BF5E7-2607-82DF-1527-F12B729205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0B725E-5B0F-3144-BFC7-AA44789A8581}"/>
              </a:ext>
            </a:extLst>
          </p:cNvPr>
          <p:cNvSpPr>
            <a:spLocks noGrp="1"/>
          </p:cNvSpPr>
          <p:nvPr>
            <p:ph type="sldNum" sz="quarter" idx="12"/>
          </p:nvPr>
        </p:nvSpPr>
        <p:spPr/>
        <p:txBody>
          <a:bodyPr/>
          <a:lstStyle/>
          <a:p>
            <a:fld id="{A0822ECB-4D51-414B-AE2C-B34D16DE46FD}" type="slidenum">
              <a:rPr lang="en-US" smtClean="0"/>
              <a:t>‹#›</a:t>
            </a:fld>
            <a:endParaRPr lang="en-US"/>
          </a:p>
        </p:txBody>
      </p:sp>
    </p:spTree>
    <p:extLst>
      <p:ext uri="{BB962C8B-B14F-4D97-AF65-F5344CB8AC3E}">
        <p14:creationId xmlns:p14="http://schemas.microsoft.com/office/powerpoint/2010/main" val="1800157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166DF-B848-E017-1785-C5F1E37611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22BC3B-5A00-6E5F-ECA0-BB3CE260B3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D902D71-B2C3-2294-4517-4D2F56993B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90B4F97-1151-3E82-EAB8-F700F03261BC}"/>
              </a:ext>
            </a:extLst>
          </p:cNvPr>
          <p:cNvSpPr>
            <a:spLocks noGrp="1"/>
          </p:cNvSpPr>
          <p:nvPr>
            <p:ph type="dt" sz="half" idx="10"/>
          </p:nvPr>
        </p:nvSpPr>
        <p:spPr/>
        <p:txBody>
          <a:bodyPr/>
          <a:lstStyle/>
          <a:p>
            <a:fld id="{0E9F97DE-0637-45CD-B84F-CF8C495C67FE}" type="datetimeFigureOut">
              <a:rPr lang="en-US" smtClean="0"/>
              <a:t>4/12/2023</a:t>
            </a:fld>
            <a:endParaRPr lang="en-US"/>
          </a:p>
        </p:txBody>
      </p:sp>
      <p:sp>
        <p:nvSpPr>
          <p:cNvPr id="6" name="Footer Placeholder 5">
            <a:extLst>
              <a:ext uri="{FF2B5EF4-FFF2-40B4-BE49-F238E27FC236}">
                <a16:creationId xmlns:a16="http://schemas.microsoft.com/office/drawing/2014/main" id="{D530706D-4B30-BBB3-9ABC-0283771282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B75447-868E-DEE1-0C1F-89A535C3E789}"/>
              </a:ext>
            </a:extLst>
          </p:cNvPr>
          <p:cNvSpPr>
            <a:spLocks noGrp="1"/>
          </p:cNvSpPr>
          <p:nvPr>
            <p:ph type="sldNum" sz="quarter" idx="12"/>
          </p:nvPr>
        </p:nvSpPr>
        <p:spPr/>
        <p:txBody>
          <a:bodyPr/>
          <a:lstStyle/>
          <a:p>
            <a:fld id="{A0822ECB-4D51-414B-AE2C-B34D16DE46FD}" type="slidenum">
              <a:rPr lang="en-US" smtClean="0"/>
              <a:t>‹#›</a:t>
            </a:fld>
            <a:endParaRPr lang="en-US"/>
          </a:p>
        </p:txBody>
      </p:sp>
    </p:spTree>
    <p:extLst>
      <p:ext uri="{BB962C8B-B14F-4D97-AF65-F5344CB8AC3E}">
        <p14:creationId xmlns:p14="http://schemas.microsoft.com/office/powerpoint/2010/main" val="9761670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8D7F4-0510-8256-D248-3E8CFFCF928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947314-8EDC-5B45-CF57-6D4F79F050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7A8280-8F5D-E65E-69E9-E4353054EC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0F6B10-6BA5-F41D-F11D-5053075354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CE8142-146F-BA2B-A2F8-53247D0705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D1DEBD-BB00-437E-25AB-D16F6A8E8986}"/>
              </a:ext>
            </a:extLst>
          </p:cNvPr>
          <p:cNvSpPr>
            <a:spLocks noGrp="1"/>
          </p:cNvSpPr>
          <p:nvPr>
            <p:ph type="dt" sz="half" idx="10"/>
          </p:nvPr>
        </p:nvSpPr>
        <p:spPr/>
        <p:txBody>
          <a:bodyPr/>
          <a:lstStyle/>
          <a:p>
            <a:fld id="{0E9F97DE-0637-45CD-B84F-CF8C495C67FE}" type="datetimeFigureOut">
              <a:rPr lang="en-US" smtClean="0"/>
              <a:t>4/12/2023</a:t>
            </a:fld>
            <a:endParaRPr lang="en-US"/>
          </a:p>
        </p:txBody>
      </p:sp>
      <p:sp>
        <p:nvSpPr>
          <p:cNvPr id="8" name="Footer Placeholder 7">
            <a:extLst>
              <a:ext uri="{FF2B5EF4-FFF2-40B4-BE49-F238E27FC236}">
                <a16:creationId xmlns:a16="http://schemas.microsoft.com/office/drawing/2014/main" id="{389246ED-1618-4682-E46E-EEA959118C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BDC0D09-E385-245C-F923-E122470BD8EC}"/>
              </a:ext>
            </a:extLst>
          </p:cNvPr>
          <p:cNvSpPr>
            <a:spLocks noGrp="1"/>
          </p:cNvSpPr>
          <p:nvPr>
            <p:ph type="sldNum" sz="quarter" idx="12"/>
          </p:nvPr>
        </p:nvSpPr>
        <p:spPr/>
        <p:txBody>
          <a:bodyPr/>
          <a:lstStyle/>
          <a:p>
            <a:fld id="{A0822ECB-4D51-414B-AE2C-B34D16DE46FD}" type="slidenum">
              <a:rPr lang="en-US" smtClean="0"/>
              <a:t>‹#›</a:t>
            </a:fld>
            <a:endParaRPr lang="en-US"/>
          </a:p>
        </p:txBody>
      </p:sp>
    </p:spTree>
    <p:extLst>
      <p:ext uri="{BB962C8B-B14F-4D97-AF65-F5344CB8AC3E}">
        <p14:creationId xmlns:p14="http://schemas.microsoft.com/office/powerpoint/2010/main" val="1382071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31020-717C-74A2-2FE6-F3591726832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C939D9B-8C9C-6286-ADBA-1B23148CE223}"/>
              </a:ext>
            </a:extLst>
          </p:cNvPr>
          <p:cNvSpPr>
            <a:spLocks noGrp="1"/>
          </p:cNvSpPr>
          <p:nvPr>
            <p:ph type="dt" sz="half" idx="10"/>
          </p:nvPr>
        </p:nvSpPr>
        <p:spPr/>
        <p:txBody>
          <a:bodyPr/>
          <a:lstStyle/>
          <a:p>
            <a:fld id="{0E9F97DE-0637-45CD-B84F-CF8C495C67FE}" type="datetimeFigureOut">
              <a:rPr lang="en-US" smtClean="0"/>
              <a:t>4/12/2023</a:t>
            </a:fld>
            <a:endParaRPr lang="en-US"/>
          </a:p>
        </p:txBody>
      </p:sp>
      <p:sp>
        <p:nvSpPr>
          <p:cNvPr id="4" name="Footer Placeholder 3">
            <a:extLst>
              <a:ext uri="{FF2B5EF4-FFF2-40B4-BE49-F238E27FC236}">
                <a16:creationId xmlns:a16="http://schemas.microsoft.com/office/drawing/2014/main" id="{EE3A33F2-57B9-FDB5-F28A-755B0CB9E21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078FE4-FEE9-E05B-362F-776B5B257786}"/>
              </a:ext>
            </a:extLst>
          </p:cNvPr>
          <p:cNvSpPr>
            <a:spLocks noGrp="1"/>
          </p:cNvSpPr>
          <p:nvPr>
            <p:ph type="sldNum" sz="quarter" idx="12"/>
          </p:nvPr>
        </p:nvSpPr>
        <p:spPr/>
        <p:txBody>
          <a:bodyPr/>
          <a:lstStyle/>
          <a:p>
            <a:fld id="{A0822ECB-4D51-414B-AE2C-B34D16DE46FD}" type="slidenum">
              <a:rPr lang="en-US" smtClean="0"/>
              <a:t>‹#›</a:t>
            </a:fld>
            <a:endParaRPr lang="en-US"/>
          </a:p>
        </p:txBody>
      </p:sp>
    </p:spTree>
    <p:extLst>
      <p:ext uri="{BB962C8B-B14F-4D97-AF65-F5344CB8AC3E}">
        <p14:creationId xmlns:p14="http://schemas.microsoft.com/office/powerpoint/2010/main" val="3767447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DBCBF2-67A5-923D-D5AF-68910A9A08E2}"/>
              </a:ext>
            </a:extLst>
          </p:cNvPr>
          <p:cNvSpPr>
            <a:spLocks noGrp="1"/>
          </p:cNvSpPr>
          <p:nvPr>
            <p:ph type="dt" sz="half" idx="10"/>
          </p:nvPr>
        </p:nvSpPr>
        <p:spPr/>
        <p:txBody>
          <a:bodyPr/>
          <a:lstStyle/>
          <a:p>
            <a:fld id="{0E9F97DE-0637-45CD-B84F-CF8C495C67FE}" type="datetimeFigureOut">
              <a:rPr lang="en-US" smtClean="0"/>
              <a:t>4/12/2023</a:t>
            </a:fld>
            <a:endParaRPr lang="en-US"/>
          </a:p>
        </p:txBody>
      </p:sp>
      <p:sp>
        <p:nvSpPr>
          <p:cNvPr id="3" name="Footer Placeholder 2">
            <a:extLst>
              <a:ext uri="{FF2B5EF4-FFF2-40B4-BE49-F238E27FC236}">
                <a16:creationId xmlns:a16="http://schemas.microsoft.com/office/drawing/2014/main" id="{85C3FA59-B4AA-6583-34FE-C21CD24BF0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4B99D2-2C6B-E226-9399-C81798DAD430}"/>
              </a:ext>
            </a:extLst>
          </p:cNvPr>
          <p:cNvSpPr>
            <a:spLocks noGrp="1"/>
          </p:cNvSpPr>
          <p:nvPr>
            <p:ph type="sldNum" sz="quarter" idx="12"/>
          </p:nvPr>
        </p:nvSpPr>
        <p:spPr/>
        <p:txBody>
          <a:bodyPr/>
          <a:lstStyle/>
          <a:p>
            <a:fld id="{A0822ECB-4D51-414B-AE2C-B34D16DE46FD}" type="slidenum">
              <a:rPr lang="en-US" smtClean="0"/>
              <a:t>‹#›</a:t>
            </a:fld>
            <a:endParaRPr lang="en-US"/>
          </a:p>
        </p:txBody>
      </p:sp>
    </p:spTree>
    <p:extLst>
      <p:ext uri="{BB962C8B-B14F-4D97-AF65-F5344CB8AC3E}">
        <p14:creationId xmlns:p14="http://schemas.microsoft.com/office/powerpoint/2010/main" val="1723951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F1CF2-F72D-6904-205E-B4E801582E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1A1FFA-C01A-A9EA-0584-D5D8D76B21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D754BED-D63D-E216-3D98-C98E644A64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4259C2-5C19-A4AB-87B4-FC56FEA404DC}"/>
              </a:ext>
            </a:extLst>
          </p:cNvPr>
          <p:cNvSpPr>
            <a:spLocks noGrp="1"/>
          </p:cNvSpPr>
          <p:nvPr>
            <p:ph type="dt" sz="half" idx="10"/>
          </p:nvPr>
        </p:nvSpPr>
        <p:spPr/>
        <p:txBody>
          <a:bodyPr/>
          <a:lstStyle/>
          <a:p>
            <a:fld id="{0E9F97DE-0637-45CD-B84F-CF8C495C67FE}" type="datetimeFigureOut">
              <a:rPr lang="en-US" smtClean="0"/>
              <a:t>4/12/2023</a:t>
            </a:fld>
            <a:endParaRPr lang="en-US"/>
          </a:p>
        </p:txBody>
      </p:sp>
      <p:sp>
        <p:nvSpPr>
          <p:cNvPr id="6" name="Footer Placeholder 5">
            <a:extLst>
              <a:ext uri="{FF2B5EF4-FFF2-40B4-BE49-F238E27FC236}">
                <a16:creationId xmlns:a16="http://schemas.microsoft.com/office/drawing/2014/main" id="{D050277C-3BB8-3C89-482E-89ED3B4D0B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23AC5B-EC64-7DCB-55E7-8F00B870D64E}"/>
              </a:ext>
            </a:extLst>
          </p:cNvPr>
          <p:cNvSpPr>
            <a:spLocks noGrp="1"/>
          </p:cNvSpPr>
          <p:nvPr>
            <p:ph type="sldNum" sz="quarter" idx="12"/>
          </p:nvPr>
        </p:nvSpPr>
        <p:spPr/>
        <p:txBody>
          <a:bodyPr/>
          <a:lstStyle/>
          <a:p>
            <a:fld id="{A0822ECB-4D51-414B-AE2C-B34D16DE46FD}" type="slidenum">
              <a:rPr lang="en-US" smtClean="0"/>
              <a:t>‹#›</a:t>
            </a:fld>
            <a:endParaRPr lang="en-US"/>
          </a:p>
        </p:txBody>
      </p:sp>
    </p:spTree>
    <p:extLst>
      <p:ext uri="{BB962C8B-B14F-4D97-AF65-F5344CB8AC3E}">
        <p14:creationId xmlns:p14="http://schemas.microsoft.com/office/powerpoint/2010/main" val="3101684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B362-5432-FC07-D6B8-86CE5636E2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209AD2-E080-F8AF-53FC-767A5542AB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B79486F-0BD0-3601-CB22-9E4E22CBF2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AE0CAC-56F5-796F-0475-55231836FC59}"/>
              </a:ext>
            </a:extLst>
          </p:cNvPr>
          <p:cNvSpPr>
            <a:spLocks noGrp="1"/>
          </p:cNvSpPr>
          <p:nvPr>
            <p:ph type="dt" sz="half" idx="10"/>
          </p:nvPr>
        </p:nvSpPr>
        <p:spPr/>
        <p:txBody>
          <a:bodyPr/>
          <a:lstStyle/>
          <a:p>
            <a:fld id="{0E9F97DE-0637-45CD-B84F-CF8C495C67FE}" type="datetimeFigureOut">
              <a:rPr lang="en-US" smtClean="0"/>
              <a:t>4/12/2023</a:t>
            </a:fld>
            <a:endParaRPr lang="en-US"/>
          </a:p>
        </p:txBody>
      </p:sp>
      <p:sp>
        <p:nvSpPr>
          <p:cNvPr id="6" name="Footer Placeholder 5">
            <a:extLst>
              <a:ext uri="{FF2B5EF4-FFF2-40B4-BE49-F238E27FC236}">
                <a16:creationId xmlns:a16="http://schemas.microsoft.com/office/drawing/2014/main" id="{0C514A56-1BFD-7A50-35DC-CE9BDF2795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1055DF-7951-84A2-0969-2FA3E4B9FF3A}"/>
              </a:ext>
            </a:extLst>
          </p:cNvPr>
          <p:cNvSpPr>
            <a:spLocks noGrp="1"/>
          </p:cNvSpPr>
          <p:nvPr>
            <p:ph type="sldNum" sz="quarter" idx="12"/>
          </p:nvPr>
        </p:nvSpPr>
        <p:spPr/>
        <p:txBody>
          <a:bodyPr/>
          <a:lstStyle/>
          <a:p>
            <a:fld id="{A0822ECB-4D51-414B-AE2C-B34D16DE46FD}" type="slidenum">
              <a:rPr lang="en-US" smtClean="0"/>
              <a:t>‹#›</a:t>
            </a:fld>
            <a:endParaRPr lang="en-US"/>
          </a:p>
        </p:txBody>
      </p:sp>
    </p:spTree>
    <p:extLst>
      <p:ext uri="{BB962C8B-B14F-4D97-AF65-F5344CB8AC3E}">
        <p14:creationId xmlns:p14="http://schemas.microsoft.com/office/powerpoint/2010/main" val="212457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775A8A-88C5-AC69-2BA0-170BAC66BB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4122F2E-5817-9195-4FE5-F0831387C9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6CF095-740F-94D5-1759-32503C1F39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9F97DE-0637-45CD-B84F-CF8C495C67FE}" type="datetimeFigureOut">
              <a:rPr lang="en-US" smtClean="0"/>
              <a:t>4/12/2023</a:t>
            </a:fld>
            <a:endParaRPr lang="en-US"/>
          </a:p>
        </p:txBody>
      </p:sp>
      <p:sp>
        <p:nvSpPr>
          <p:cNvPr id="5" name="Footer Placeholder 4">
            <a:extLst>
              <a:ext uri="{FF2B5EF4-FFF2-40B4-BE49-F238E27FC236}">
                <a16:creationId xmlns:a16="http://schemas.microsoft.com/office/drawing/2014/main" id="{B7E6E2EE-6D43-C2DB-28E6-5DAFE994B6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61439B-2D3F-6E6D-4DE8-29F4AA7412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822ECB-4D51-414B-AE2C-B34D16DE46FD}" type="slidenum">
              <a:rPr lang="en-US" smtClean="0"/>
              <a:t>‹#›</a:t>
            </a:fld>
            <a:endParaRPr lang="en-US"/>
          </a:p>
        </p:txBody>
      </p:sp>
    </p:spTree>
    <p:extLst>
      <p:ext uri="{BB962C8B-B14F-4D97-AF65-F5344CB8AC3E}">
        <p14:creationId xmlns:p14="http://schemas.microsoft.com/office/powerpoint/2010/main" val="34046843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flickr.com/photos/jeanlouis_zimmermann/3043447898"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naturalscenesdataset.or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github.com/CompVis/stable-diffusion"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DB4F3-92B5-AB42-653D-99F27C1BEE88}"/>
              </a:ext>
            </a:extLst>
          </p:cNvPr>
          <p:cNvSpPr>
            <a:spLocks noGrp="1"/>
          </p:cNvSpPr>
          <p:nvPr>
            <p:ph type="ctrTitle"/>
          </p:nvPr>
        </p:nvSpPr>
        <p:spPr/>
        <p:txBody>
          <a:bodyPr/>
          <a:lstStyle/>
          <a:p>
            <a:r>
              <a:rPr lang="en-US" dirty="0"/>
              <a:t>Mind-Blowing and Mind-Reading Deep Learning</a:t>
            </a:r>
          </a:p>
        </p:txBody>
      </p:sp>
      <p:sp>
        <p:nvSpPr>
          <p:cNvPr id="3" name="Subtitle 2">
            <a:extLst>
              <a:ext uri="{FF2B5EF4-FFF2-40B4-BE49-F238E27FC236}">
                <a16:creationId xmlns:a16="http://schemas.microsoft.com/office/drawing/2014/main" id="{6EE0B016-6130-81D1-4D2E-3D4DE833B844}"/>
              </a:ext>
            </a:extLst>
          </p:cNvPr>
          <p:cNvSpPr>
            <a:spLocks noGrp="1"/>
          </p:cNvSpPr>
          <p:nvPr>
            <p:ph type="subTitle" idx="1"/>
          </p:nvPr>
        </p:nvSpPr>
        <p:spPr/>
        <p:txBody>
          <a:bodyPr/>
          <a:lstStyle/>
          <a:p>
            <a:r>
              <a:rPr lang="en-US" dirty="0"/>
              <a:t>W251 – Deep Learning in the Cloud and at the Edge</a:t>
            </a:r>
          </a:p>
        </p:txBody>
      </p:sp>
      <p:pic>
        <p:nvPicPr>
          <p:cNvPr id="5" name="Picture 4" descr="A picture containing drawing, cartoon, sketch, illustration&#10;&#10;Description automatically generated">
            <a:extLst>
              <a:ext uri="{FF2B5EF4-FFF2-40B4-BE49-F238E27FC236}">
                <a16:creationId xmlns:a16="http://schemas.microsoft.com/office/drawing/2014/main" id="{D8F553FB-F650-9E8B-22E3-566FD537084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380277" y="4138145"/>
            <a:ext cx="3431446" cy="2423459"/>
          </a:xfrm>
          <a:prstGeom prst="rect">
            <a:avLst/>
          </a:prstGeom>
        </p:spPr>
      </p:pic>
    </p:spTree>
    <p:extLst>
      <p:ext uri="{BB962C8B-B14F-4D97-AF65-F5344CB8AC3E}">
        <p14:creationId xmlns:p14="http://schemas.microsoft.com/office/powerpoint/2010/main" val="25888599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6235A-E362-9C1F-972E-554E8D926AC0}"/>
              </a:ext>
            </a:extLst>
          </p:cNvPr>
          <p:cNvSpPr>
            <a:spLocks noGrp="1"/>
          </p:cNvSpPr>
          <p:nvPr>
            <p:ph type="title"/>
          </p:nvPr>
        </p:nvSpPr>
        <p:spPr/>
        <p:txBody>
          <a:bodyPr/>
          <a:lstStyle/>
          <a:p>
            <a:r>
              <a:rPr lang="en-US" dirty="0"/>
              <a:t>Decoding: reconstructing images from fMRI</a:t>
            </a:r>
          </a:p>
        </p:txBody>
      </p:sp>
      <p:sp>
        <p:nvSpPr>
          <p:cNvPr id="3" name="Content Placeholder 2">
            <a:extLst>
              <a:ext uri="{FF2B5EF4-FFF2-40B4-BE49-F238E27FC236}">
                <a16:creationId xmlns:a16="http://schemas.microsoft.com/office/drawing/2014/main" id="{DB0A9DAF-1FB9-B80C-2FD3-B881B89D226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F308003-68F2-3D9F-5856-4F93D2D10BC6}"/>
              </a:ext>
            </a:extLst>
          </p:cNvPr>
          <p:cNvPicPr>
            <a:picLocks noChangeAspect="1"/>
          </p:cNvPicPr>
          <p:nvPr/>
        </p:nvPicPr>
        <p:blipFill>
          <a:blip r:embed="rId2"/>
          <a:stretch>
            <a:fillRect/>
          </a:stretch>
        </p:blipFill>
        <p:spPr>
          <a:xfrm>
            <a:off x="366888" y="1670409"/>
            <a:ext cx="7734300" cy="4661770"/>
          </a:xfrm>
          <a:prstGeom prst="rect">
            <a:avLst/>
          </a:prstGeom>
        </p:spPr>
      </p:pic>
      <p:pic>
        <p:nvPicPr>
          <p:cNvPr id="7" name="Picture 6">
            <a:extLst>
              <a:ext uri="{FF2B5EF4-FFF2-40B4-BE49-F238E27FC236}">
                <a16:creationId xmlns:a16="http://schemas.microsoft.com/office/drawing/2014/main" id="{23E9D719-580C-D4BC-A916-13B7A1099C2B}"/>
              </a:ext>
            </a:extLst>
          </p:cNvPr>
          <p:cNvPicPr>
            <a:picLocks noChangeAspect="1"/>
          </p:cNvPicPr>
          <p:nvPr/>
        </p:nvPicPr>
        <p:blipFill>
          <a:blip r:embed="rId3"/>
          <a:stretch>
            <a:fillRect/>
          </a:stretch>
        </p:blipFill>
        <p:spPr>
          <a:xfrm>
            <a:off x="7891638" y="1774825"/>
            <a:ext cx="4017237" cy="4452937"/>
          </a:xfrm>
          <a:prstGeom prst="rect">
            <a:avLst/>
          </a:prstGeom>
        </p:spPr>
      </p:pic>
    </p:spTree>
    <p:extLst>
      <p:ext uri="{BB962C8B-B14F-4D97-AF65-F5344CB8AC3E}">
        <p14:creationId xmlns:p14="http://schemas.microsoft.com/office/powerpoint/2010/main" val="37670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8723C-4694-6498-33E1-110EBC0080C3}"/>
              </a:ext>
            </a:extLst>
          </p:cNvPr>
          <p:cNvSpPr>
            <a:spLocks noGrp="1"/>
          </p:cNvSpPr>
          <p:nvPr>
            <p:ph type="title"/>
          </p:nvPr>
        </p:nvSpPr>
        <p:spPr/>
        <p:txBody>
          <a:bodyPr/>
          <a:lstStyle/>
          <a:p>
            <a:r>
              <a:rPr lang="en-US" dirty="0"/>
              <a:t>Encoding: Whole-brain Voxel-wise Modeling</a:t>
            </a:r>
          </a:p>
        </p:txBody>
      </p:sp>
      <p:sp>
        <p:nvSpPr>
          <p:cNvPr id="3" name="Content Placeholder 2">
            <a:extLst>
              <a:ext uri="{FF2B5EF4-FFF2-40B4-BE49-F238E27FC236}">
                <a16:creationId xmlns:a16="http://schemas.microsoft.com/office/drawing/2014/main" id="{03BCC5FD-C736-4A1D-DDF2-86DD5808275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1296330-81E8-D5BC-AAD5-08A99C26400E}"/>
              </a:ext>
            </a:extLst>
          </p:cNvPr>
          <p:cNvPicPr>
            <a:picLocks noChangeAspect="1"/>
          </p:cNvPicPr>
          <p:nvPr/>
        </p:nvPicPr>
        <p:blipFill>
          <a:blip r:embed="rId3"/>
          <a:stretch>
            <a:fillRect/>
          </a:stretch>
        </p:blipFill>
        <p:spPr>
          <a:xfrm>
            <a:off x="7688322" y="1460500"/>
            <a:ext cx="3447740" cy="5032375"/>
          </a:xfrm>
          <a:prstGeom prst="rect">
            <a:avLst/>
          </a:prstGeom>
        </p:spPr>
      </p:pic>
      <p:pic>
        <p:nvPicPr>
          <p:cNvPr id="7" name="Picture 6">
            <a:extLst>
              <a:ext uri="{FF2B5EF4-FFF2-40B4-BE49-F238E27FC236}">
                <a16:creationId xmlns:a16="http://schemas.microsoft.com/office/drawing/2014/main" id="{09C15C0D-17A1-1C40-B1CB-3212C8328895}"/>
              </a:ext>
            </a:extLst>
          </p:cNvPr>
          <p:cNvPicPr>
            <a:picLocks noChangeAspect="1"/>
          </p:cNvPicPr>
          <p:nvPr/>
        </p:nvPicPr>
        <p:blipFill>
          <a:blip r:embed="rId4"/>
          <a:stretch>
            <a:fillRect/>
          </a:stretch>
        </p:blipFill>
        <p:spPr>
          <a:xfrm>
            <a:off x="377884" y="1522733"/>
            <a:ext cx="7310438" cy="3874767"/>
          </a:xfrm>
          <a:prstGeom prst="rect">
            <a:avLst/>
          </a:prstGeom>
        </p:spPr>
      </p:pic>
    </p:spTree>
    <p:extLst>
      <p:ext uri="{BB962C8B-B14F-4D97-AF65-F5344CB8AC3E}">
        <p14:creationId xmlns:p14="http://schemas.microsoft.com/office/powerpoint/2010/main" val="1587806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7649D-7601-A26E-852C-617FF8D29CA6}"/>
              </a:ext>
            </a:extLst>
          </p:cNvPr>
          <p:cNvSpPr>
            <a:spLocks noGrp="1"/>
          </p:cNvSpPr>
          <p:nvPr>
            <p:ph type="title"/>
          </p:nvPr>
        </p:nvSpPr>
        <p:spPr/>
        <p:txBody>
          <a:bodyPr/>
          <a:lstStyle/>
          <a:p>
            <a:r>
              <a:rPr lang="en-US" dirty="0"/>
              <a:t>Results - deconstructed</a:t>
            </a:r>
          </a:p>
        </p:txBody>
      </p:sp>
      <p:pic>
        <p:nvPicPr>
          <p:cNvPr id="5" name="Content Placeholder 4">
            <a:extLst>
              <a:ext uri="{FF2B5EF4-FFF2-40B4-BE49-F238E27FC236}">
                <a16:creationId xmlns:a16="http://schemas.microsoft.com/office/drawing/2014/main" id="{A29D186E-7BA8-5F68-62D6-8BDA6627FE7B}"/>
              </a:ext>
            </a:extLst>
          </p:cNvPr>
          <p:cNvPicPr>
            <a:picLocks noGrp="1" noChangeAspect="1"/>
          </p:cNvPicPr>
          <p:nvPr>
            <p:ph idx="1"/>
          </p:nvPr>
        </p:nvPicPr>
        <p:blipFill>
          <a:blip r:embed="rId3"/>
          <a:stretch>
            <a:fillRect/>
          </a:stretch>
        </p:blipFill>
        <p:spPr>
          <a:xfrm>
            <a:off x="894803" y="1639887"/>
            <a:ext cx="3725367" cy="4351338"/>
          </a:xfrm>
        </p:spPr>
      </p:pic>
      <p:pic>
        <p:nvPicPr>
          <p:cNvPr id="7" name="Picture 6">
            <a:extLst>
              <a:ext uri="{FF2B5EF4-FFF2-40B4-BE49-F238E27FC236}">
                <a16:creationId xmlns:a16="http://schemas.microsoft.com/office/drawing/2014/main" id="{17D766E4-9D76-D0C0-54E3-74D54D97C193}"/>
              </a:ext>
            </a:extLst>
          </p:cNvPr>
          <p:cNvPicPr>
            <a:picLocks noChangeAspect="1"/>
          </p:cNvPicPr>
          <p:nvPr/>
        </p:nvPicPr>
        <p:blipFill>
          <a:blip r:embed="rId4"/>
          <a:stretch>
            <a:fillRect/>
          </a:stretch>
        </p:blipFill>
        <p:spPr>
          <a:xfrm>
            <a:off x="5310418" y="1781175"/>
            <a:ext cx="6547424" cy="3452812"/>
          </a:xfrm>
          <a:prstGeom prst="rect">
            <a:avLst/>
          </a:prstGeom>
        </p:spPr>
      </p:pic>
    </p:spTree>
    <p:extLst>
      <p:ext uri="{BB962C8B-B14F-4D97-AF65-F5344CB8AC3E}">
        <p14:creationId xmlns:p14="http://schemas.microsoft.com/office/powerpoint/2010/main" val="3435939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A840D-5B78-03F5-968C-036C60FE93FE}"/>
              </a:ext>
            </a:extLst>
          </p:cNvPr>
          <p:cNvSpPr>
            <a:spLocks noGrp="1"/>
          </p:cNvSpPr>
          <p:nvPr>
            <p:ph type="title"/>
          </p:nvPr>
        </p:nvSpPr>
        <p:spPr/>
        <p:txBody>
          <a:bodyPr/>
          <a:lstStyle/>
          <a:p>
            <a:r>
              <a:rPr lang="en-US" dirty="0"/>
              <a:t>Results across different subjects</a:t>
            </a:r>
          </a:p>
        </p:txBody>
      </p:sp>
      <p:sp>
        <p:nvSpPr>
          <p:cNvPr id="3" name="Content Placeholder 2">
            <a:extLst>
              <a:ext uri="{FF2B5EF4-FFF2-40B4-BE49-F238E27FC236}">
                <a16:creationId xmlns:a16="http://schemas.microsoft.com/office/drawing/2014/main" id="{F6D0E5ED-10C1-30EF-9005-1ADFC320D05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4C3EBEF-753A-ACC1-F91C-01149FFDE174}"/>
              </a:ext>
            </a:extLst>
          </p:cNvPr>
          <p:cNvPicPr>
            <a:picLocks noChangeAspect="1"/>
          </p:cNvPicPr>
          <p:nvPr/>
        </p:nvPicPr>
        <p:blipFill>
          <a:blip r:embed="rId3"/>
          <a:stretch>
            <a:fillRect/>
          </a:stretch>
        </p:blipFill>
        <p:spPr>
          <a:xfrm>
            <a:off x="610586" y="1344611"/>
            <a:ext cx="5542479" cy="5032375"/>
          </a:xfrm>
          <a:prstGeom prst="rect">
            <a:avLst/>
          </a:prstGeom>
        </p:spPr>
      </p:pic>
      <p:pic>
        <p:nvPicPr>
          <p:cNvPr id="7" name="Picture 6">
            <a:extLst>
              <a:ext uri="{FF2B5EF4-FFF2-40B4-BE49-F238E27FC236}">
                <a16:creationId xmlns:a16="http://schemas.microsoft.com/office/drawing/2014/main" id="{F397304A-DCB5-E9CD-D4DF-9B0A10B102DA}"/>
              </a:ext>
            </a:extLst>
          </p:cNvPr>
          <p:cNvPicPr>
            <a:picLocks noChangeAspect="1"/>
          </p:cNvPicPr>
          <p:nvPr/>
        </p:nvPicPr>
        <p:blipFill>
          <a:blip r:embed="rId4"/>
          <a:stretch>
            <a:fillRect/>
          </a:stretch>
        </p:blipFill>
        <p:spPr>
          <a:xfrm>
            <a:off x="6541268" y="1825625"/>
            <a:ext cx="5301408" cy="3994150"/>
          </a:xfrm>
          <a:prstGeom prst="rect">
            <a:avLst/>
          </a:prstGeom>
        </p:spPr>
      </p:pic>
    </p:spTree>
    <p:extLst>
      <p:ext uri="{BB962C8B-B14F-4D97-AF65-F5344CB8AC3E}">
        <p14:creationId xmlns:p14="http://schemas.microsoft.com/office/powerpoint/2010/main" val="3191011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D2BBA-FB83-29FC-A77F-18655D69864A}"/>
              </a:ext>
            </a:extLst>
          </p:cNvPr>
          <p:cNvSpPr>
            <a:spLocks noGrp="1"/>
          </p:cNvSpPr>
          <p:nvPr>
            <p:ph type="title"/>
          </p:nvPr>
        </p:nvSpPr>
        <p:spPr/>
        <p:txBody>
          <a:bodyPr/>
          <a:lstStyle/>
          <a:p>
            <a:r>
              <a:rPr lang="en-US" dirty="0"/>
              <a:t>How it maps to the brain</a:t>
            </a:r>
          </a:p>
        </p:txBody>
      </p:sp>
      <p:pic>
        <p:nvPicPr>
          <p:cNvPr id="13" name="Content Placeholder 12">
            <a:extLst>
              <a:ext uri="{FF2B5EF4-FFF2-40B4-BE49-F238E27FC236}">
                <a16:creationId xmlns:a16="http://schemas.microsoft.com/office/drawing/2014/main" id="{1F88A066-53A3-8D59-4D06-D5A312BE0B34}"/>
              </a:ext>
            </a:extLst>
          </p:cNvPr>
          <p:cNvPicPr>
            <a:picLocks noGrp="1" noChangeAspect="1"/>
          </p:cNvPicPr>
          <p:nvPr>
            <p:ph idx="1"/>
          </p:nvPr>
        </p:nvPicPr>
        <p:blipFill>
          <a:blip r:embed="rId3"/>
          <a:stretch>
            <a:fillRect/>
          </a:stretch>
        </p:blipFill>
        <p:spPr>
          <a:xfrm>
            <a:off x="202505" y="1919288"/>
            <a:ext cx="4423944" cy="3124200"/>
          </a:xfrm>
        </p:spPr>
      </p:pic>
      <p:pic>
        <p:nvPicPr>
          <p:cNvPr id="5" name="Picture 4">
            <a:extLst>
              <a:ext uri="{FF2B5EF4-FFF2-40B4-BE49-F238E27FC236}">
                <a16:creationId xmlns:a16="http://schemas.microsoft.com/office/drawing/2014/main" id="{6E5EE760-8401-03AB-F3EB-383BBB4993FC}"/>
              </a:ext>
            </a:extLst>
          </p:cNvPr>
          <p:cNvPicPr>
            <a:picLocks noChangeAspect="1"/>
          </p:cNvPicPr>
          <p:nvPr/>
        </p:nvPicPr>
        <p:blipFill>
          <a:blip r:embed="rId4"/>
          <a:stretch>
            <a:fillRect/>
          </a:stretch>
        </p:blipFill>
        <p:spPr>
          <a:xfrm>
            <a:off x="8381032" y="1806566"/>
            <a:ext cx="3329954" cy="4351338"/>
          </a:xfrm>
          <a:prstGeom prst="rect">
            <a:avLst/>
          </a:prstGeom>
        </p:spPr>
      </p:pic>
      <p:pic>
        <p:nvPicPr>
          <p:cNvPr id="7" name="Picture 6">
            <a:extLst>
              <a:ext uri="{FF2B5EF4-FFF2-40B4-BE49-F238E27FC236}">
                <a16:creationId xmlns:a16="http://schemas.microsoft.com/office/drawing/2014/main" id="{B3E95333-89AF-EFFF-74EE-976B0D9F7E7F}"/>
              </a:ext>
            </a:extLst>
          </p:cNvPr>
          <p:cNvPicPr>
            <a:picLocks noChangeAspect="1"/>
          </p:cNvPicPr>
          <p:nvPr/>
        </p:nvPicPr>
        <p:blipFill>
          <a:blip r:embed="rId5"/>
          <a:stretch>
            <a:fillRect/>
          </a:stretch>
        </p:blipFill>
        <p:spPr>
          <a:xfrm>
            <a:off x="4949331" y="1646224"/>
            <a:ext cx="3108819" cy="4636307"/>
          </a:xfrm>
          <a:prstGeom prst="rect">
            <a:avLst/>
          </a:prstGeom>
        </p:spPr>
      </p:pic>
      <p:sp>
        <p:nvSpPr>
          <p:cNvPr id="14" name="TextBox 13">
            <a:extLst>
              <a:ext uri="{FF2B5EF4-FFF2-40B4-BE49-F238E27FC236}">
                <a16:creationId xmlns:a16="http://schemas.microsoft.com/office/drawing/2014/main" id="{630C831D-29E7-2522-54AA-2C860C84791F}"/>
              </a:ext>
            </a:extLst>
          </p:cNvPr>
          <p:cNvSpPr txBox="1"/>
          <p:nvPr/>
        </p:nvSpPr>
        <p:spPr>
          <a:xfrm>
            <a:off x="506917" y="5497701"/>
            <a:ext cx="4361693" cy="784830"/>
          </a:xfrm>
          <a:prstGeom prst="rect">
            <a:avLst/>
          </a:prstGeom>
          <a:noFill/>
        </p:spPr>
        <p:txBody>
          <a:bodyPr wrap="square" rtlCol="0">
            <a:spAutoFit/>
          </a:bodyPr>
          <a:lstStyle/>
          <a:p>
            <a:r>
              <a:rPr lang="en-US" sz="900" dirty="0"/>
              <a:t>Figure 6. Prediction performance (measured using Pearson’s correlation coefficients) for the voxel-wise encoding model applied to </a:t>
            </a:r>
            <a:r>
              <a:rPr lang="en-US" sz="900" dirty="0" err="1"/>
              <a:t>heldout</a:t>
            </a:r>
            <a:r>
              <a:rPr lang="en-US" sz="900" dirty="0"/>
              <a:t> test images in a single subject (subj01), projected onto the inflated (top, lateral and medial views) and flattened cortical surface (bottom, occipital areas are at the center), for both left and right hemispheres. Brain regions with significant accuracy are colored (all colored voxels P &lt; 0.05, FDR corrected)</a:t>
            </a:r>
          </a:p>
        </p:txBody>
      </p:sp>
    </p:spTree>
    <p:extLst>
      <p:ext uri="{BB962C8B-B14F-4D97-AF65-F5344CB8AC3E}">
        <p14:creationId xmlns:p14="http://schemas.microsoft.com/office/powerpoint/2010/main" val="4108131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F4ED9-2D3F-D938-37EC-47C40F0D0BE8}"/>
              </a:ext>
            </a:extLst>
          </p:cNvPr>
          <p:cNvSpPr>
            <a:spLocks noGrp="1"/>
          </p:cNvSpPr>
          <p:nvPr>
            <p:ph type="title"/>
          </p:nvPr>
        </p:nvSpPr>
        <p:spPr/>
        <p:txBody>
          <a:bodyPr/>
          <a:lstStyle/>
          <a:p>
            <a:r>
              <a:rPr lang="en-US" dirty="0"/>
              <a:t>Lab</a:t>
            </a:r>
          </a:p>
        </p:txBody>
      </p:sp>
      <p:sp>
        <p:nvSpPr>
          <p:cNvPr id="3" name="Content Placeholder 2">
            <a:extLst>
              <a:ext uri="{FF2B5EF4-FFF2-40B4-BE49-F238E27FC236}">
                <a16:creationId xmlns:a16="http://schemas.microsoft.com/office/drawing/2014/main" id="{C6D8D73E-6823-FC09-B11A-1616189E9922}"/>
              </a:ext>
            </a:extLst>
          </p:cNvPr>
          <p:cNvSpPr>
            <a:spLocks noGrp="1"/>
          </p:cNvSpPr>
          <p:nvPr>
            <p:ph idx="1"/>
          </p:nvPr>
        </p:nvSpPr>
        <p:spPr/>
        <p:txBody>
          <a:bodyPr/>
          <a:lstStyle/>
          <a:p>
            <a:r>
              <a:rPr lang="en-US" dirty="0"/>
              <a:t>Brain image segmentation </a:t>
            </a:r>
            <a:r>
              <a:rPr lang="en-US" dirty="0">
                <a:sym typeface="Wingdings" panose="05000000000000000000" pitchFamily="2" charset="2"/>
              </a:rPr>
              <a:t> </a:t>
            </a:r>
            <a:endParaRPr lang="en-US" dirty="0"/>
          </a:p>
        </p:txBody>
      </p:sp>
    </p:spTree>
    <p:extLst>
      <p:ext uri="{BB962C8B-B14F-4D97-AF65-F5344CB8AC3E}">
        <p14:creationId xmlns:p14="http://schemas.microsoft.com/office/powerpoint/2010/main" val="636193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20668-880D-9E22-9856-819930E0F8AC}"/>
              </a:ext>
            </a:extLst>
          </p:cNvPr>
          <p:cNvSpPr>
            <a:spLocks noGrp="1"/>
          </p:cNvSpPr>
          <p:nvPr>
            <p:ph type="title"/>
          </p:nvPr>
        </p:nvSpPr>
        <p:spPr/>
        <p:txBody>
          <a:bodyPr/>
          <a:lstStyle/>
          <a:p>
            <a:r>
              <a:rPr lang="en-US" dirty="0"/>
              <a:t>Why reconstructing images is a hard problem</a:t>
            </a:r>
          </a:p>
        </p:txBody>
      </p:sp>
      <p:sp>
        <p:nvSpPr>
          <p:cNvPr id="3" name="Content Placeholder 2">
            <a:extLst>
              <a:ext uri="{FF2B5EF4-FFF2-40B4-BE49-F238E27FC236}">
                <a16:creationId xmlns:a16="http://schemas.microsoft.com/office/drawing/2014/main" id="{D61759A0-E753-F44C-19AB-181C7536815B}"/>
              </a:ext>
            </a:extLst>
          </p:cNvPr>
          <p:cNvSpPr>
            <a:spLocks noGrp="1"/>
          </p:cNvSpPr>
          <p:nvPr>
            <p:ph idx="1"/>
          </p:nvPr>
        </p:nvSpPr>
        <p:spPr/>
        <p:txBody>
          <a:bodyPr/>
          <a:lstStyle/>
          <a:p>
            <a:r>
              <a:rPr lang="en-US" dirty="0"/>
              <a:t>Lack of reliable information on how brains work</a:t>
            </a:r>
          </a:p>
          <a:p>
            <a:r>
              <a:rPr lang="en-US" dirty="0"/>
              <a:t>High level of noise in the signals</a:t>
            </a:r>
          </a:p>
          <a:p>
            <a:r>
              <a:rPr lang="en-US" dirty="0"/>
              <a:t>Shortage of data </a:t>
            </a:r>
          </a:p>
          <a:p>
            <a:r>
              <a:rPr lang="en-US" dirty="0"/>
              <a:t>Computational costs</a:t>
            </a:r>
          </a:p>
          <a:p>
            <a:r>
              <a:rPr lang="en-US" dirty="0"/>
              <a:t>How to measure “success”</a:t>
            </a:r>
          </a:p>
        </p:txBody>
      </p:sp>
    </p:spTree>
    <p:extLst>
      <p:ext uri="{BB962C8B-B14F-4D97-AF65-F5344CB8AC3E}">
        <p14:creationId xmlns:p14="http://schemas.microsoft.com/office/powerpoint/2010/main" val="13525814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CCC61-61DE-0688-F0B0-8802975FD3CC}"/>
              </a:ext>
            </a:extLst>
          </p:cNvPr>
          <p:cNvSpPr>
            <a:spLocks noGrp="1"/>
          </p:cNvSpPr>
          <p:nvPr>
            <p:ph type="title"/>
          </p:nvPr>
        </p:nvSpPr>
        <p:spPr/>
        <p:txBody>
          <a:bodyPr>
            <a:normAutofit fontScale="90000"/>
          </a:bodyPr>
          <a:lstStyle/>
          <a:p>
            <a:r>
              <a:rPr lang="en-US" dirty="0"/>
              <a:t>High-resolution image reconstruction with latent diffusion models from human brain activity</a:t>
            </a:r>
          </a:p>
        </p:txBody>
      </p:sp>
      <p:pic>
        <p:nvPicPr>
          <p:cNvPr id="5" name="Content Placeholder 4">
            <a:extLst>
              <a:ext uri="{FF2B5EF4-FFF2-40B4-BE49-F238E27FC236}">
                <a16:creationId xmlns:a16="http://schemas.microsoft.com/office/drawing/2014/main" id="{FFF08EBD-B96A-118A-9996-9B492B448F61}"/>
              </a:ext>
            </a:extLst>
          </p:cNvPr>
          <p:cNvPicPr>
            <a:picLocks noGrp="1" noChangeAspect="1"/>
          </p:cNvPicPr>
          <p:nvPr>
            <p:ph idx="1"/>
          </p:nvPr>
        </p:nvPicPr>
        <p:blipFill>
          <a:blip r:embed="rId3"/>
          <a:stretch>
            <a:fillRect/>
          </a:stretch>
        </p:blipFill>
        <p:spPr>
          <a:xfrm>
            <a:off x="838200" y="2302832"/>
            <a:ext cx="10515600" cy="3396924"/>
          </a:xfrm>
        </p:spPr>
      </p:pic>
      <p:sp>
        <p:nvSpPr>
          <p:cNvPr id="6" name="TextBox 5">
            <a:extLst>
              <a:ext uri="{FF2B5EF4-FFF2-40B4-BE49-F238E27FC236}">
                <a16:creationId xmlns:a16="http://schemas.microsoft.com/office/drawing/2014/main" id="{9E6B6652-120C-24D3-4820-02F71BC8E365}"/>
              </a:ext>
            </a:extLst>
          </p:cNvPr>
          <p:cNvSpPr txBox="1"/>
          <p:nvPr/>
        </p:nvSpPr>
        <p:spPr>
          <a:xfrm>
            <a:off x="1247776" y="5924550"/>
            <a:ext cx="10591800" cy="646331"/>
          </a:xfrm>
          <a:prstGeom prst="rect">
            <a:avLst/>
          </a:prstGeom>
          <a:noFill/>
        </p:spPr>
        <p:txBody>
          <a:bodyPr wrap="square" rtlCol="0">
            <a:spAutoFit/>
          </a:bodyPr>
          <a:lstStyle/>
          <a:p>
            <a:r>
              <a:rPr lang="en-US" dirty="0"/>
              <a:t>Takagi, Yu &amp; Nishimoto, Shinji. (2022). High-resolution image reconstruction with latent diffusion models from human brain activity. 10.1101/2022.11.18.517004. </a:t>
            </a:r>
          </a:p>
        </p:txBody>
      </p:sp>
    </p:spTree>
    <p:extLst>
      <p:ext uri="{BB962C8B-B14F-4D97-AF65-F5344CB8AC3E}">
        <p14:creationId xmlns:p14="http://schemas.microsoft.com/office/powerpoint/2010/main" val="408048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74612-9E50-701A-3ABC-1DE2C683607F}"/>
              </a:ext>
            </a:extLst>
          </p:cNvPr>
          <p:cNvSpPr>
            <a:spLocks noGrp="1"/>
          </p:cNvSpPr>
          <p:nvPr>
            <p:ph type="title"/>
          </p:nvPr>
        </p:nvSpPr>
        <p:spPr/>
        <p:txBody>
          <a:bodyPr/>
          <a:lstStyle/>
          <a:p>
            <a:r>
              <a:rPr lang="en-US" dirty="0">
                <a:hlinkClick r:id="rId3"/>
              </a:rPr>
              <a:t>http://naturalscenesdataset.org/</a:t>
            </a:r>
            <a:r>
              <a:rPr lang="en-US" dirty="0"/>
              <a:t> </a:t>
            </a:r>
          </a:p>
        </p:txBody>
      </p:sp>
      <p:sp>
        <p:nvSpPr>
          <p:cNvPr id="3" name="Content Placeholder 2">
            <a:extLst>
              <a:ext uri="{FF2B5EF4-FFF2-40B4-BE49-F238E27FC236}">
                <a16:creationId xmlns:a16="http://schemas.microsoft.com/office/drawing/2014/main" id="{99AF09E8-23B3-D02E-4980-08D056E8919B}"/>
              </a:ext>
            </a:extLst>
          </p:cNvPr>
          <p:cNvSpPr>
            <a:spLocks noGrp="1"/>
          </p:cNvSpPr>
          <p:nvPr>
            <p:ph idx="1"/>
          </p:nvPr>
        </p:nvSpPr>
        <p:spPr>
          <a:xfrm>
            <a:off x="1562100" y="5424488"/>
            <a:ext cx="9339263" cy="857249"/>
          </a:xfrm>
        </p:spPr>
        <p:txBody>
          <a:bodyPr>
            <a:normAutofit/>
          </a:bodyPr>
          <a:lstStyle/>
          <a:p>
            <a:pPr marL="0" indent="0">
              <a:buNone/>
            </a:pPr>
            <a:r>
              <a:rPr lang="en-US" sz="1800" b="0" i="0" dirty="0">
                <a:effectLst/>
              </a:rPr>
              <a:t>Allen, E.J., St-Yves, G., Wu, Y., Breedlove, J.L., Prince, J.S., </a:t>
            </a:r>
            <a:r>
              <a:rPr lang="en-US" sz="1800" b="0" i="0" dirty="0" err="1">
                <a:effectLst/>
              </a:rPr>
              <a:t>Dowdle</a:t>
            </a:r>
            <a:r>
              <a:rPr lang="en-US" sz="1800" b="0" i="0" dirty="0">
                <a:effectLst/>
              </a:rPr>
              <a:t>, L.T., Nau, M., Caron, B., </a:t>
            </a:r>
            <a:r>
              <a:rPr lang="en-US" sz="1800" b="0" i="0" dirty="0" err="1">
                <a:effectLst/>
              </a:rPr>
              <a:t>Pestilli</a:t>
            </a:r>
            <a:r>
              <a:rPr lang="en-US" sz="1800" b="0" i="0" dirty="0">
                <a:effectLst/>
              </a:rPr>
              <a:t>, F., Charest, I., Hutchinson, J.B., </a:t>
            </a:r>
            <a:r>
              <a:rPr lang="en-US" sz="1800" b="0" i="0" dirty="0" err="1">
                <a:effectLst/>
              </a:rPr>
              <a:t>Naselaris</a:t>
            </a:r>
            <a:r>
              <a:rPr lang="en-US" sz="1800" b="0" i="0" dirty="0">
                <a:effectLst/>
              </a:rPr>
              <a:t>, T.*, Kay, K.* A massive 7T fMRI dataset to bridge cognitive neuroscience and artificial intelligence. </a:t>
            </a:r>
            <a:r>
              <a:rPr lang="en-US" sz="1800" b="0" i="1" dirty="0">
                <a:effectLst/>
              </a:rPr>
              <a:t>Nature Neuroscience</a:t>
            </a:r>
            <a:r>
              <a:rPr lang="en-US" sz="1800" b="0" i="0" dirty="0">
                <a:effectLst/>
              </a:rPr>
              <a:t> (2021).</a:t>
            </a:r>
            <a:endParaRPr lang="en-US" sz="1800" dirty="0"/>
          </a:p>
        </p:txBody>
      </p:sp>
      <p:pic>
        <p:nvPicPr>
          <p:cNvPr id="2050" name="Picture 2" descr="NSD&#10;          graphic">
            <a:extLst>
              <a:ext uri="{FF2B5EF4-FFF2-40B4-BE49-F238E27FC236}">
                <a16:creationId xmlns:a16="http://schemas.microsoft.com/office/drawing/2014/main" id="{1EF9A9F0-51FB-5B5B-1B9C-A6C54A02F9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0" y="1571625"/>
            <a:ext cx="9525000" cy="3714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904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68D3C-E7B6-CABE-CF89-50F19F30A6EB}"/>
              </a:ext>
            </a:extLst>
          </p:cNvPr>
          <p:cNvSpPr>
            <a:spLocks noGrp="1"/>
          </p:cNvSpPr>
          <p:nvPr>
            <p:ph type="title"/>
          </p:nvPr>
        </p:nvSpPr>
        <p:spPr/>
        <p:txBody>
          <a:bodyPr/>
          <a:lstStyle/>
          <a:p>
            <a:r>
              <a:rPr lang="en-US" dirty="0"/>
              <a:t>Overview of acquired data - NSD</a:t>
            </a:r>
          </a:p>
        </p:txBody>
      </p:sp>
      <p:pic>
        <p:nvPicPr>
          <p:cNvPr id="5" name="Picture 4">
            <a:extLst>
              <a:ext uri="{FF2B5EF4-FFF2-40B4-BE49-F238E27FC236}">
                <a16:creationId xmlns:a16="http://schemas.microsoft.com/office/drawing/2014/main" id="{A72D8DCB-F831-4979-219E-1EE0EE2DDBD5}"/>
              </a:ext>
            </a:extLst>
          </p:cNvPr>
          <p:cNvPicPr>
            <a:picLocks noChangeAspect="1"/>
          </p:cNvPicPr>
          <p:nvPr/>
        </p:nvPicPr>
        <p:blipFill>
          <a:blip r:embed="rId3"/>
          <a:stretch>
            <a:fillRect/>
          </a:stretch>
        </p:blipFill>
        <p:spPr>
          <a:xfrm>
            <a:off x="1133475" y="1277506"/>
            <a:ext cx="6951990" cy="5490005"/>
          </a:xfrm>
          <a:prstGeom prst="rect">
            <a:avLst/>
          </a:prstGeom>
        </p:spPr>
      </p:pic>
      <p:sp>
        <p:nvSpPr>
          <p:cNvPr id="6" name="Content Placeholder 2">
            <a:extLst>
              <a:ext uri="{FF2B5EF4-FFF2-40B4-BE49-F238E27FC236}">
                <a16:creationId xmlns:a16="http://schemas.microsoft.com/office/drawing/2014/main" id="{4EF045B7-1DCA-70FB-4FF5-D04952C52C85}"/>
              </a:ext>
            </a:extLst>
          </p:cNvPr>
          <p:cNvSpPr txBox="1">
            <a:spLocks/>
          </p:cNvSpPr>
          <p:nvPr/>
        </p:nvSpPr>
        <p:spPr>
          <a:xfrm>
            <a:off x="8455188" y="5295899"/>
            <a:ext cx="3763635" cy="14716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Allen, E.J., et.al. A massive 7T fMRI dataset to bridge cognitive neuroscience and artificial intelligence. </a:t>
            </a:r>
            <a:r>
              <a:rPr lang="en-US" sz="1800" i="1" dirty="0"/>
              <a:t>Nature Neuroscience</a:t>
            </a:r>
            <a:r>
              <a:rPr lang="en-US" sz="1800" dirty="0"/>
              <a:t> (2021).</a:t>
            </a:r>
          </a:p>
        </p:txBody>
      </p:sp>
      <p:sp>
        <p:nvSpPr>
          <p:cNvPr id="7" name="TextBox 6">
            <a:extLst>
              <a:ext uri="{FF2B5EF4-FFF2-40B4-BE49-F238E27FC236}">
                <a16:creationId xmlns:a16="http://schemas.microsoft.com/office/drawing/2014/main" id="{6AFD8E31-1104-BFAB-DD28-A517141389B5}"/>
              </a:ext>
            </a:extLst>
          </p:cNvPr>
          <p:cNvSpPr txBox="1"/>
          <p:nvPr/>
        </p:nvSpPr>
        <p:spPr>
          <a:xfrm>
            <a:off x="8455188" y="1807189"/>
            <a:ext cx="3614737" cy="1200329"/>
          </a:xfrm>
          <a:prstGeom prst="rect">
            <a:avLst/>
          </a:prstGeom>
          <a:noFill/>
        </p:spPr>
        <p:txBody>
          <a:bodyPr wrap="square" rtlCol="0">
            <a:spAutoFit/>
          </a:bodyPr>
          <a:lstStyle/>
          <a:p>
            <a:r>
              <a:rPr lang="en-US" dirty="0"/>
              <a:t>The images used in the NSD experiments were retrieved from MS COCO and cropped to 425 ⇥ 425 </a:t>
            </a:r>
            <a:br>
              <a:rPr lang="en-US" dirty="0"/>
            </a:br>
            <a:r>
              <a:rPr lang="en-US" dirty="0"/>
              <a:t>(if needed). </a:t>
            </a:r>
          </a:p>
        </p:txBody>
      </p:sp>
    </p:spTree>
    <p:extLst>
      <p:ext uri="{BB962C8B-B14F-4D97-AF65-F5344CB8AC3E}">
        <p14:creationId xmlns:p14="http://schemas.microsoft.com/office/powerpoint/2010/main" val="33104629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6D296-FAF9-A62D-C291-C7F73C8C675C}"/>
              </a:ext>
            </a:extLst>
          </p:cNvPr>
          <p:cNvSpPr>
            <a:spLocks noGrp="1"/>
          </p:cNvSpPr>
          <p:nvPr>
            <p:ph type="title"/>
          </p:nvPr>
        </p:nvSpPr>
        <p:spPr/>
        <p:txBody>
          <a:bodyPr/>
          <a:lstStyle/>
          <a:p>
            <a:r>
              <a:rPr lang="en-US" dirty="0"/>
              <a:t>Stable Diffusion</a:t>
            </a:r>
          </a:p>
        </p:txBody>
      </p:sp>
      <p:sp>
        <p:nvSpPr>
          <p:cNvPr id="3" name="Content Placeholder 2">
            <a:extLst>
              <a:ext uri="{FF2B5EF4-FFF2-40B4-BE49-F238E27FC236}">
                <a16:creationId xmlns:a16="http://schemas.microsoft.com/office/drawing/2014/main" id="{7F62191D-2AEC-6442-44B6-58B12A9BE857}"/>
              </a:ext>
            </a:extLst>
          </p:cNvPr>
          <p:cNvSpPr>
            <a:spLocks noGrp="1"/>
          </p:cNvSpPr>
          <p:nvPr>
            <p:ph idx="1"/>
          </p:nvPr>
        </p:nvSpPr>
        <p:spPr/>
        <p:txBody>
          <a:bodyPr/>
          <a:lstStyle/>
          <a:p>
            <a:endParaRPr lang="en-US" dirty="0"/>
          </a:p>
        </p:txBody>
      </p:sp>
      <p:grpSp>
        <p:nvGrpSpPr>
          <p:cNvPr id="9" name="Group 8">
            <a:extLst>
              <a:ext uri="{FF2B5EF4-FFF2-40B4-BE49-F238E27FC236}">
                <a16:creationId xmlns:a16="http://schemas.microsoft.com/office/drawing/2014/main" id="{05F95395-E9E5-60F6-1AE3-C9D9DD41D12B}"/>
              </a:ext>
            </a:extLst>
          </p:cNvPr>
          <p:cNvGrpSpPr/>
          <p:nvPr/>
        </p:nvGrpSpPr>
        <p:grpSpPr>
          <a:xfrm>
            <a:off x="1951394" y="1449998"/>
            <a:ext cx="8641553" cy="4055769"/>
            <a:chOff x="2005471" y="1926677"/>
            <a:chExt cx="8641553" cy="4055769"/>
          </a:xfrm>
        </p:grpSpPr>
        <p:pic>
          <p:nvPicPr>
            <p:cNvPr id="2050" name="Picture 2">
              <a:extLst>
                <a:ext uri="{FF2B5EF4-FFF2-40B4-BE49-F238E27FC236}">
                  <a16:creationId xmlns:a16="http://schemas.microsoft.com/office/drawing/2014/main" id="{0765822A-B0E9-45D7-E5D5-81ACE150AB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5471" y="1926677"/>
              <a:ext cx="8641553" cy="405576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A778D1A-E13F-EDDB-5B1C-A62A7B2EB681}"/>
                </a:ext>
              </a:extLst>
            </p:cNvPr>
            <p:cNvSpPr txBox="1"/>
            <p:nvPr/>
          </p:nvSpPr>
          <p:spPr>
            <a:xfrm>
              <a:off x="5225852" y="2129135"/>
              <a:ext cx="2412392" cy="461665"/>
            </a:xfrm>
            <a:prstGeom prst="rect">
              <a:avLst/>
            </a:prstGeom>
            <a:noFill/>
          </p:spPr>
          <p:txBody>
            <a:bodyPr wrap="none" rtlCol="0">
              <a:spAutoFit/>
            </a:bodyPr>
            <a:lstStyle/>
            <a:p>
              <a:r>
                <a:rPr lang="en-US" sz="2400" dirty="0">
                  <a:solidFill>
                    <a:schemeClr val="bg1"/>
                  </a:solidFill>
                </a:rPr>
                <a:t>Forward Diffusion</a:t>
              </a:r>
            </a:p>
          </p:txBody>
        </p:sp>
        <p:cxnSp>
          <p:nvCxnSpPr>
            <p:cNvPr id="6" name="Straight Arrow Connector 5">
              <a:extLst>
                <a:ext uri="{FF2B5EF4-FFF2-40B4-BE49-F238E27FC236}">
                  <a16:creationId xmlns:a16="http://schemas.microsoft.com/office/drawing/2014/main" id="{532A4723-5E74-9139-0092-FD29C1A9FA9B}"/>
                </a:ext>
              </a:extLst>
            </p:cNvPr>
            <p:cNvCxnSpPr/>
            <p:nvPr/>
          </p:nvCxnSpPr>
          <p:spPr>
            <a:xfrm>
              <a:off x="3628103" y="2566220"/>
              <a:ext cx="5053781"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A27D8CF9-20B4-A1F2-5E3D-0D44557E4208}"/>
              </a:ext>
            </a:extLst>
          </p:cNvPr>
          <p:cNvSpPr txBox="1"/>
          <p:nvPr/>
        </p:nvSpPr>
        <p:spPr>
          <a:xfrm>
            <a:off x="1799302" y="5727588"/>
            <a:ext cx="9501568" cy="923330"/>
          </a:xfrm>
          <a:prstGeom prst="rect">
            <a:avLst/>
          </a:prstGeom>
          <a:noFill/>
        </p:spPr>
        <p:txBody>
          <a:bodyPr wrap="square">
            <a:spAutoFit/>
          </a:bodyPr>
          <a:lstStyle/>
          <a:p>
            <a:r>
              <a:rPr lang="en-US" b="0" i="0" dirty="0">
                <a:solidFill>
                  <a:srgbClr val="2E414F"/>
                </a:solidFill>
                <a:effectLst/>
                <a:latin typeface="Roboto" panose="02000000000000000000" pitchFamily="2" charset="0"/>
              </a:rPr>
              <a:t>Song, Yang, </a:t>
            </a:r>
            <a:r>
              <a:rPr lang="en-US" b="0" i="0" dirty="0" err="1">
                <a:solidFill>
                  <a:srgbClr val="2E414F"/>
                </a:solidFill>
                <a:effectLst/>
                <a:latin typeface="Roboto" panose="02000000000000000000" pitchFamily="2" charset="0"/>
              </a:rPr>
              <a:t>Jascha</a:t>
            </a:r>
            <a:r>
              <a:rPr lang="en-US" b="0" i="0" dirty="0">
                <a:solidFill>
                  <a:srgbClr val="2E414F"/>
                </a:solidFill>
                <a:effectLst/>
                <a:latin typeface="Roboto" panose="02000000000000000000" pitchFamily="2" charset="0"/>
              </a:rPr>
              <a:t> </a:t>
            </a:r>
            <a:r>
              <a:rPr lang="en-US" b="0" i="0" dirty="0" err="1">
                <a:solidFill>
                  <a:srgbClr val="2E414F"/>
                </a:solidFill>
                <a:effectLst/>
                <a:latin typeface="Roboto" panose="02000000000000000000" pitchFamily="2" charset="0"/>
              </a:rPr>
              <a:t>Narain</a:t>
            </a:r>
            <a:r>
              <a:rPr lang="en-US" b="0" i="0" dirty="0">
                <a:solidFill>
                  <a:srgbClr val="2E414F"/>
                </a:solidFill>
                <a:effectLst/>
                <a:latin typeface="Roboto" panose="02000000000000000000" pitchFamily="2" charset="0"/>
              </a:rPr>
              <a:t> </a:t>
            </a:r>
            <a:r>
              <a:rPr lang="en-US" b="0" i="0" dirty="0" err="1">
                <a:solidFill>
                  <a:srgbClr val="2E414F"/>
                </a:solidFill>
                <a:effectLst/>
                <a:latin typeface="Roboto" panose="02000000000000000000" pitchFamily="2" charset="0"/>
              </a:rPr>
              <a:t>Sohl</a:t>
            </a:r>
            <a:r>
              <a:rPr lang="en-US" b="0" i="0" dirty="0">
                <a:solidFill>
                  <a:srgbClr val="2E414F"/>
                </a:solidFill>
                <a:effectLst/>
                <a:latin typeface="Roboto" panose="02000000000000000000" pitchFamily="2" charset="0"/>
              </a:rPr>
              <a:t>-Dickstein, </a:t>
            </a:r>
            <a:r>
              <a:rPr lang="en-US" b="0" i="0" dirty="0" err="1">
                <a:solidFill>
                  <a:srgbClr val="2E414F"/>
                </a:solidFill>
                <a:effectLst/>
                <a:latin typeface="Roboto" panose="02000000000000000000" pitchFamily="2" charset="0"/>
              </a:rPr>
              <a:t>Diederik</a:t>
            </a:r>
            <a:r>
              <a:rPr lang="en-US" b="0" i="0" dirty="0">
                <a:solidFill>
                  <a:srgbClr val="2E414F"/>
                </a:solidFill>
                <a:effectLst/>
                <a:latin typeface="Roboto" panose="02000000000000000000" pitchFamily="2" charset="0"/>
              </a:rPr>
              <a:t> P. </a:t>
            </a:r>
            <a:r>
              <a:rPr lang="en-US" b="0" i="0" dirty="0" err="1">
                <a:solidFill>
                  <a:srgbClr val="2E414F"/>
                </a:solidFill>
                <a:effectLst/>
                <a:latin typeface="Roboto" panose="02000000000000000000" pitchFamily="2" charset="0"/>
              </a:rPr>
              <a:t>Kingma</a:t>
            </a:r>
            <a:r>
              <a:rPr lang="en-US" b="0" i="0" dirty="0">
                <a:solidFill>
                  <a:srgbClr val="2E414F"/>
                </a:solidFill>
                <a:effectLst/>
                <a:latin typeface="Roboto" panose="02000000000000000000" pitchFamily="2" charset="0"/>
              </a:rPr>
              <a:t>, Abhishek Kumar, Stefano </a:t>
            </a:r>
            <a:r>
              <a:rPr lang="en-US" b="0" i="0" dirty="0" err="1">
                <a:solidFill>
                  <a:srgbClr val="2E414F"/>
                </a:solidFill>
                <a:effectLst/>
                <a:latin typeface="Roboto" panose="02000000000000000000" pitchFamily="2" charset="0"/>
              </a:rPr>
              <a:t>Ermon</a:t>
            </a:r>
            <a:r>
              <a:rPr lang="en-US" b="0" i="0" dirty="0">
                <a:solidFill>
                  <a:srgbClr val="2E414F"/>
                </a:solidFill>
                <a:effectLst/>
                <a:latin typeface="Roboto" panose="02000000000000000000" pitchFamily="2" charset="0"/>
              </a:rPr>
              <a:t> and Ben Poole. “Score-Based Generative Modeling through Stochastic Differential Equations.” </a:t>
            </a:r>
            <a:r>
              <a:rPr lang="en-US" b="0" i="1" dirty="0" err="1">
                <a:solidFill>
                  <a:srgbClr val="2E414F"/>
                </a:solidFill>
                <a:effectLst/>
                <a:latin typeface="Roboto" panose="02000000000000000000" pitchFamily="2" charset="0"/>
              </a:rPr>
              <a:t>ArXiv</a:t>
            </a:r>
            <a:r>
              <a:rPr lang="en-US" b="0" i="0" dirty="0">
                <a:solidFill>
                  <a:srgbClr val="2E414F"/>
                </a:solidFill>
                <a:effectLst/>
                <a:latin typeface="Roboto" panose="02000000000000000000" pitchFamily="2" charset="0"/>
              </a:rPr>
              <a:t> abs/2011.13456 (2020).</a:t>
            </a:r>
            <a:endParaRPr lang="en-US" dirty="0"/>
          </a:p>
        </p:txBody>
      </p:sp>
      <p:sp>
        <p:nvSpPr>
          <p:cNvPr id="7" name="TextBox 6">
            <a:extLst>
              <a:ext uri="{FF2B5EF4-FFF2-40B4-BE49-F238E27FC236}">
                <a16:creationId xmlns:a16="http://schemas.microsoft.com/office/drawing/2014/main" id="{1459483E-A6DE-9A49-25EF-C9845B6A3FDD}"/>
              </a:ext>
            </a:extLst>
          </p:cNvPr>
          <p:cNvSpPr txBox="1"/>
          <p:nvPr/>
        </p:nvSpPr>
        <p:spPr>
          <a:xfrm>
            <a:off x="6334125" y="1013198"/>
            <a:ext cx="6096000" cy="369332"/>
          </a:xfrm>
          <a:prstGeom prst="rect">
            <a:avLst/>
          </a:prstGeom>
          <a:noFill/>
        </p:spPr>
        <p:txBody>
          <a:bodyPr wrap="square">
            <a:spAutoFit/>
          </a:bodyPr>
          <a:lstStyle/>
          <a:p>
            <a:r>
              <a:rPr lang="en-US" dirty="0">
                <a:hlinkClick r:id="rId4"/>
              </a:rPr>
              <a:t>https://github.com/CompVis/stable-diffusion</a:t>
            </a:r>
            <a:r>
              <a:rPr lang="en-US" dirty="0"/>
              <a:t>  </a:t>
            </a:r>
          </a:p>
        </p:txBody>
      </p:sp>
    </p:spTree>
    <p:extLst>
      <p:ext uri="{BB962C8B-B14F-4D97-AF65-F5344CB8AC3E}">
        <p14:creationId xmlns:p14="http://schemas.microsoft.com/office/powerpoint/2010/main" val="2899068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6D296-FAF9-A62D-C291-C7F73C8C675C}"/>
              </a:ext>
            </a:extLst>
          </p:cNvPr>
          <p:cNvSpPr>
            <a:spLocks noGrp="1"/>
          </p:cNvSpPr>
          <p:nvPr>
            <p:ph type="title"/>
          </p:nvPr>
        </p:nvSpPr>
        <p:spPr/>
        <p:txBody>
          <a:bodyPr/>
          <a:lstStyle/>
          <a:p>
            <a:r>
              <a:rPr lang="en-US" dirty="0"/>
              <a:t>Stable Diffusion</a:t>
            </a:r>
          </a:p>
        </p:txBody>
      </p:sp>
      <p:sp>
        <p:nvSpPr>
          <p:cNvPr id="3" name="Content Placeholder 2">
            <a:extLst>
              <a:ext uri="{FF2B5EF4-FFF2-40B4-BE49-F238E27FC236}">
                <a16:creationId xmlns:a16="http://schemas.microsoft.com/office/drawing/2014/main" id="{7F62191D-2AEC-6442-44B6-58B12A9BE857}"/>
              </a:ext>
            </a:extLst>
          </p:cNvPr>
          <p:cNvSpPr>
            <a:spLocks noGrp="1"/>
          </p:cNvSpPr>
          <p:nvPr>
            <p:ph idx="1"/>
          </p:nvPr>
        </p:nvSpPr>
        <p:spPr/>
        <p:txBody>
          <a:bodyPr/>
          <a:lstStyle/>
          <a:p>
            <a:endParaRPr lang="en-US" dirty="0"/>
          </a:p>
        </p:txBody>
      </p:sp>
      <p:pic>
        <p:nvPicPr>
          <p:cNvPr id="2052" name="Picture 4">
            <a:extLst>
              <a:ext uri="{FF2B5EF4-FFF2-40B4-BE49-F238E27FC236}">
                <a16:creationId xmlns:a16="http://schemas.microsoft.com/office/drawing/2014/main" id="{2419385A-E285-9DEF-C449-145672AA07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0146" y="205414"/>
            <a:ext cx="6282007" cy="233690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n Stable Diffusion, text prompt is tokenized and converted to embedding. It is then processed by the text transformer and consumed by the noise predictor.">
            <a:extLst>
              <a:ext uri="{FF2B5EF4-FFF2-40B4-BE49-F238E27FC236}">
                <a16:creationId xmlns:a16="http://schemas.microsoft.com/office/drawing/2014/main" id="{0FA0C14F-659B-9CBD-B65A-3346A099F5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0762" y="2583647"/>
            <a:ext cx="7581852" cy="31439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5E6D2F1-D3F6-8987-E383-1C0F2BED5D92}"/>
              </a:ext>
            </a:extLst>
          </p:cNvPr>
          <p:cNvSpPr txBox="1"/>
          <p:nvPr/>
        </p:nvSpPr>
        <p:spPr>
          <a:xfrm>
            <a:off x="4316360" y="5850235"/>
            <a:ext cx="7708492" cy="923330"/>
          </a:xfrm>
          <a:prstGeom prst="rect">
            <a:avLst/>
          </a:prstGeom>
          <a:noFill/>
        </p:spPr>
        <p:txBody>
          <a:bodyPr wrap="square">
            <a:spAutoFit/>
          </a:bodyPr>
          <a:lstStyle/>
          <a:p>
            <a:r>
              <a:rPr lang="en-US" b="0" i="0" dirty="0">
                <a:solidFill>
                  <a:srgbClr val="2E414F"/>
                </a:solidFill>
                <a:effectLst/>
                <a:latin typeface="Roboto" panose="02000000000000000000" pitchFamily="2" charset="0"/>
              </a:rPr>
              <a:t>Song, Yang, </a:t>
            </a:r>
            <a:r>
              <a:rPr lang="en-US" b="0" i="0" dirty="0" err="1">
                <a:solidFill>
                  <a:srgbClr val="2E414F"/>
                </a:solidFill>
                <a:effectLst/>
                <a:latin typeface="Roboto" panose="02000000000000000000" pitchFamily="2" charset="0"/>
              </a:rPr>
              <a:t>Jascha</a:t>
            </a:r>
            <a:r>
              <a:rPr lang="en-US" b="0" i="0" dirty="0">
                <a:solidFill>
                  <a:srgbClr val="2E414F"/>
                </a:solidFill>
                <a:effectLst/>
                <a:latin typeface="Roboto" panose="02000000000000000000" pitchFamily="2" charset="0"/>
              </a:rPr>
              <a:t> </a:t>
            </a:r>
            <a:r>
              <a:rPr lang="en-US" b="0" i="0" dirty="0" err="1">
                <a:solidFill>
                  <a:srgbClr val="2E414F"/>
                </a:solidFill>
                <a:effectLst/>
                <a:latin typeface="Roboto" panose="02000000000000000000" pitchFamily="2" charset="0"/>
              </a:rPr>
              <a:t>Narain</a:t>
            </a:r>
            <a:r>
              <a:rPr lang="en-US" b="0" i="0" dirty="0">
                <a:solidFill>
                  <a:srgbClr val="2E414F"/>
                </a:solidFill>
                <a:effectLst/>
                <a:latin typeface="Roboto" panose="02000000000000000000" pitchFamily="2" charset="0"/>
              </a:rPr>
              <a:t> </a:t>
            </a:r>
            <a:r>
              <a:rPr lang="en-US" b="0" i="0" dirty="0" err="1">
                <a:solidFill>
                  <a:srgbClr val="2E414F"/>
                </a:solidFill>
                <a:effectLst/>
                <a:latin typeface="Roboto" panose="02000000000000000000" pitchFamily="2" charset="0"/>
              </a:rPr>
              <a:t>Sohl</a:t>
            </a:r>
            <a:r>
              <a:rPr lang="en-US" b="0" i="0" dirty="0">
                <a:solidFill>
                  <a:srgbClr val="2E414F"/>
                </a:solidFill>
                <a:effectLst/>
                <a:latin typeface="Roboto" panose="02000000000000000000" pitchFamily="2" charset="0"/>
              </a:rPr>
              <a:t>-Dickstein, </a:t>
            </a:r>
            <a:r>
              <a:rPr lang="en-US" b="0" i="0" dirty="0" err="1">
                <a:solidFill>
                  <a:srgbClr val="2E414F"/>
                </a:solidFill>
                <a:effectLst/>
                <a:latin typeface="Roboto" panose="02000000000000000000" pitchFamily="2" charset="0"/>
              </a:rPr>
              <a:t>Diederik</a:t>
            </a:r>
            <a:r>
              <a:rPr lang="en-US" b="0" i="0" dirty="0">
                <a:solidFill>
                  <a:srgbClr val="2E414F"/>
                </a:solidFill>
                <a:effectLst/>
                <a:latin typeface="Roboto" panose="02000000000000000000" pitchFamily="2" charset="0"/>
              </a:rPr>
              <a:t> P. </a:t>
            </a:r>
            <a:r>
              <a:rPr lang="en-US" b="0" i="0" dirty="0" err="1">
                <a:solidFill>
                  <a:srgbClr val="2E414F"/>
                </a:solidFill>
                <a:effectLst/>
                <a:latin typeface="Roboto" panose="02000000000000000000" pitchFamily="2" charset="0"/>
              </a:rPr>
              <a:t>Kingma</a:t>
            </a:r>
            <a:r>
              <a:rPr lang="en-US" b="0" i="0" dirty="0">
                <a:solidFill>
                  <a:srgbClr val="2E414F"/>
                </a:solidFill>
                <a:effectLst/>
                <a:latin typeface="Roboto" panose="02000000000000000000" pitchFamily="2" charset="0"/>
              </a:rPr>
              <a:t>, Abhishek Kumar, Stefano </a:t>
            </a:r>
            <a:r>
              <a:rPr lang="en-US" b="0" i="0" dirty="0" err="1">
                <a:solidFill>
                  <a:srgbClr val="2E414F"/>
                </a:solidFill>
                <a:effectLst/>
                <a:latin typeface="Roboto" panose="02000000000000000000" pitchFamily="2" charset="0"/>
              </a:rPr>
              <a:t>Ermon</a:t>
            </a:r>
            <a:r>
              <a:rPr lang="en-US" b="0" i="0" dirty="0">
                <a:solidFill>
                  <a:srgbClr val="2E414F"/>
                </a:solidFill>
                <a:effectLst/>
                <a:latin typeface="Roboto" panose="02000000000000000000" pitchFamily="2" charset="0"/>
              </a:rPr>
              <a:t> and Ben Poole. “Score-Based Generative Modeling through Stochastic Differential Equations.” </a:t>
            </a:r>
            <a:r>
              <a:rPr lang="en-US" b="0" i="1" dirty="0" err="1">
                <a:solidFill>
                  <a:srgbClr val="2E414F"/>
                </a:solidFill>
                <a:effectLst/>
                <a:latin typeface="Roboto" panose="02000000000000000000" pitchFamily="2" charset="0"/>
              </a:rPr>
              <a:t>ArXiv</a:t>
            </a:r>
            <a:r>
              <a:rPr lang="en-US" b="0" i="0" dirty="0">
                <a:solidFill>
                  <a:srgbClr val="2E414F"/>
                </a:solidFill>
                <a:effectLst/>
                <a:latin typeface="Roboto" panose="02000000000000000000" pitchFamily="2" charset="0"/>
              </a:rPr>
              <a:t> abs/2011.13456 (2020).</a:t>
            </a:r>
            <a:endParaRPr lang="en-US" dirty="0"/>
          </a:p>
        </p:txBody>
      </p:sp>
    </p:spTree>
    <p:extLst>
      <p:ext uri="{BB962C8B-B14F-4D97-AF65-F5344CB8AC3E}">
        <p14:creationId xmlns:p14="http://schemas.microsoft.com/office/powerpoint/2010/main" val="1880798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4D9D1-C65E-074E-716C-FA7314C431B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5549535-A2A3-C1B0-C20A-F01403A2A63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419813E-9635-CA2C-F0B7-138E4A8FE0A9}"/>
              </a:ext>
            </a:extLst>
          </p:cNvPr>
          <p:cNvPicPr>
            <a:picLocks noChangeAspect="1"/>
          </p:cNvPicPr>
          <p:nvPr/>
        </p:nvPicPr>
        <p:blipFill>
          <a:blip r:embed="rId2"/>
          <a:stretch>
            <a:fillRect/>
          </a:stretch>
        </p:blipFill>
        <p:spPr>
          <a:xfrm>
            <a:off x="795664" y="271462"/>
            <a:ext cx="3814305" cy="5854700"/>
          </a:xfrm>
          <a:prstGeom prst="rect">
            <a:avLst/>
          </a:prstGeom>
        </p:spPr>
      </p:pic>
      <p:pic>
        <p:nvPicPr>
          <p:cNvPr id="7" name="Picture 6">
            <a:extLst>
              <a:ext uri="{FF2B5EF4-FFF2-40B4-BE49-F238E27FC236}">
                <a16:creationId xmlns:a16="http://schemas.microsoft.com/office/drawing/2014/main" id="{B6007A25-EC27-717E-07D4-9F61AAE3BC89}"/>
              </a:ext>
            </a:extLst>
          </p:cNvPr>
          <p:cNvPicPr>
            <a:picLocks noChangeAspect="1"/>
          </p:cNvPicPr>
          <p:nvPr/>
        </p:nvPicPr>
        <p:blipFill>
          <a:blip r:embed="rId3"/>
          <a:stretch>
            <a:fillRect/>
          </a:stretch>
        </p:blipFill>
        <p:spPr>
          <a:xfrm>
            <a:off x="5057775" y="786698"/>
            <a:ext cx="6296025" cy="3047115"/>
          </a:xfrm>
          <a:prstGeom prst="rect">
            <a:avLst/>
          </a:prstGeom>
        </p:spPr>
      </p:pic>
      <p:sp>
        <p:nvSpPr>
          <p:cNvPr id="8" name="TextBox 7">
            <a:extLst>
              <a:ext uri="{FF2B5EF4-FFF2-40B4-BE49-F238E27FC236}">
                <a16:creationId xmlns:a16="http://schemas.microsoft.com/office/drawing/2014/main" id="{E032D626-9F23-1AD9-1814-713D8C49F411}"/>
              </a:ext>
            </a:extLst>
          </p:cNvPr>
          <p:cNvSpPr txBox="1"/>
          <p:nvPr/>
        </p:nvSpPr>
        <p:spPr>
          <a:xfrm>
            <a:off x="6477001" y="5202832"/>
            <a:ext cx="5510212" cy="923330"/>
          </a:xfrm>
          <a:prstGeom prst="rect">
            <a:avLst/>
          </a:prstGeom>
          <a:noFill/>
        </p:spPr>
        <p:txBody>
          <a:bodyPr wrap="square" rtlCol="0">
            <a:spAutoFit/>
          </a:bodyPr>
          <a:lstStyle/>
          <a:p>
            <a:r>
              <a:rPr lang="en-US" dirty="0"/>
              <a:t>Takagi, Yu &amp; Nishimoto, Shinji. (2022). High-resolution image reconstruction with latent diffusion models from human brain activity. 10.1101/2022.11.18.517004. </a:t>
            </a:r>
          </a:p>
        </p:txBody>
      </p:sp>
    </p:spTree>
    <p:extLst>
      <p:ext uri="{BB962C8B-B14F-4D97-AF65-F5344CB8AC3E}">
        <p14:creationId xmlns:p14="http://schemas.microsoft.com/office/powerpoint/2010/main" val="1524567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0EEAC-230A-1F2C-312A-41A40F0AA0E1}"/>
              </a:ext>
            </a:extLst>
          </p:cNvPr>
          <p:cNvSpPr>
            <a:spLocks noGrp="1"/>
          </p:cNvSpPr>
          <p:nvPr>
            <p:ph type="title"/>
          </p:nvPr>
        </p:nvSpPr>
        <p:spPr/>
        <p:txBody>
          <a:bodyPr/>
          <a:lstStyle/>
          <a:p>
            <a:r>
              <a:rPr lang="en-US" dirty="0"/>
              <a:t>Schematic of LDM used in this study</a:t>
            </a:r>
          </a:p>
        </p:txBody>
      </p:sp>
      <p:pic>
        <p:nvPicPr>
          <p:cNvPr id="5" name="Picture 4">
            <a:extLst>
              <a:ext uri="{FF2B5EF4-FFF2-40B4-BE49-F238E27FC236}">
                <a16:creationId xmlns:a16="http://schemas.microsoft.com/office/drawing/2014/main" id="{365E2337-2D3C-C940-539D-32809640E2F4}"/>
              </a:ext>
            </a:extLst>
          </p:cNvPr>
          <p:cNvPicPr>
            <a:picLocks noChangeAspect="1"/>
          </p:cNvPicPr>
          <p:nvPr/>
        </p:nvPicPr>
        <p:blipFill>
          <a:blip r:embed="rId3"/>
          <a:stretch>
            <a:fillRect/>
          </a:stretch>
        </p:blipFill>
        <p:spPr>
          <a:xfrm>
            <a:off x="690563" y="2084320"/>
            <a:ext cx="6762750" cy="3281619"/>
          </a:xfrm>
          <a:prstGeom prst="rect">
            <a:avLst/>
          </a:prstGeom>
        </p:spPr>
      </p:pic>
      <p:pic>
        <p:nvPicPr>
          <p:cNvPr id="7" name="Picture 6">
            <a:extLst>
              <a:ext uri="{FF2B5EF4-FFF2-40B4-BE49-F238E27FC236}">
                <a16:creationId xmlns:a16="http://schemas.microsoft.com/office/drawing/2014/main" id="{22454DE4-0222-0B23-8564-1312BA3B2B30}"/>
              </a:ext>
            </a:extLst>
          </p:cNvPr>
          <p:cNvPicPr>
            <a:picLocks noChangeAspect="1"/>
          </p:cNvPicPr>
          <p:nvPr/>
        </p:nvPicPr>
        <p:blipFill>
          <a:blip r:embed="rId4"/>
          <a:stretch>
            <a:fillRect/>
          </a:stretch>
        </p:blipFill>
        <p:spPr>
          <a:xfrm>
            <a:off x="7453313" y="2328863"/>
            <a:ext cx="4519612" cy="650718"/>
          </a:xfrm>
          <a:prstGeom prst="rect">
            <a:avLst/>
          </a:prstGeom>
        </p:spPr>
      </p:pic>
      <p:pic>
        <p:nvPicPr>
          <p:cNvPr id="9" name="Picture 8">
            <a:extLst>
              <a:ext uri="{FF2B5EF4-FFF2-40B4-BE49-F238E27FC236}">
                <a16:creationId xmlns:a16="http://schemas.microsoft.com/office/drawing/2014/main" id="{292D5C98-EFF6-9277-2623-9DBED21CD74E}"/>
              </a:ext>
            </a:extLst>
          </p:cNvPr>
          <p:cNvPicPr>
            <a:picLocks noChangeAspect="1"/>
          </p:cNvPicPr>
          <p:nvPr/>
        </p:nvPicPr>
        <p:blipFill>
          <a:blip r:embed="rId5"/>
          <a:stretch>
            <a:fillRect/>
          </a:stretch>
        </p:blipFill>
        <p:spPr>
          <a:xfrm>
            <a:off x="7515225" y="2947190"/>
            <a:ext cx="4521937" cy="963620"/>
          </a:xfrm>
          <a:prstGeom prst="rect">
            <a:avLst/>
          </a:prstGeom>
        </p:spPr>
      </p:pic>
    </p:spTree>
    <p:extLst>
      <p:ext uri="{BB962C8B-B14F-4D97-AF65-F5344CB8AC3E}">
        <p14:creationId xmlns:p14="http://schemas.microsoft.com/office/powerpoint/2010/main" val="31828080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2518</TotalTime>
  <Words>1125</Words>
  <Application>Microsoft Office PowerPoint</Application>
  <PresentationFormat>Widescreen</PresentationFormat>
  <Paragraphs>47</Paragraphs>
  <Slides>15</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-apple-system</vt:lpstr>
      <vt:lpstr>Arial</vt:lpstr>
      <vt:lpstr>Calibri</vt:lpstr>
      <vt:lpstr>Calibri Light</vt:lpstr>
      <vt:lpstr>Century Gothic</vt:lpstr>
      <vt:lpstr>Roboto</vt:lpstr>
      <vt:lpstr>Office Theme</vt:lpstr>
      <vt:lpstr>Mind-Blowing and Mind-Reading Deep Learning</vt:lpstr>
      <vt:lpstr>Why reconstructing images is a hard problem</vt:lpstr>
      <vt:lpstr>High-resolution image reconstruction with latent diffusion models from human brain activity</vt:lpstr>
      <vt:lpstr>http://naturalscenesdataset.org/ </vt:lpstr>
      <vt:lpstr>Overview of acquired data - NSD</vt:lpstr>
      <vt:lpstr>Stable Diffusion</vt:lpstr>
      <vt:lpstr>Stable Diffusion</vt:lpstr>
      <vt:lpstr>PowerPoint Presentation</vt:lpstr>
      <vt:lpstr>Schematic of LDM used in this study</vt:lpstr>
      <vt:lpstr>Decoding: reconstructing images from fMRI</vt:lpstr>
      <vt:lpstr>Encoding: Whole-brain Voxel-wise Modeling</vt:lpstr>
      <vt:lpstr>Results - deconstructed</vt:lpstr>
      <vt:lpstr>Results across different subjects</vt:lpstr>
      <vt:lpstr>How it maps to the brain</vt:lpstr>
      <vt:lpstr>Lab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Mind-Blowing and Mind-Reading Deep Learning</dc:title>
  <dc:creator>A S</dc:creator>
  <cp:lastModifiedBy>A S</cp:lastModifiedBy>
  <cp:revision>9</cp:revision>
  <dcterms:created xsi:type="dcterms:W3CDTF">2023-04-10T14:10:09Z</dcterms:created>
  <dcterms:modified xsi:type="dcterms:W3CDTF">2023-04-13T04:12:25Z</dcterms:modified>
</cp:coreProperties>
</file>